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85" r:id="rId2"/>
    <p:sldId id="287" r:id="rId3"/>
    <p:sldId id="315" r:id="rId4"/>
    <p:sldId id="316" r:id="rId5"/>
    <p:sldId id="318" r:id="rId6"/>
    <p:sldId id="301" r:id="rId7"/>
    <p:sldId id="313" r:id="rId8"/>
    <p:sldId id="326" r:id="rId9"/>
    <p:sldId id="325" r:id="rId10"/>
    <p:sldId id="303" r:id="rId11"/>
    <p:sldId id="327" r:id="rId12"/>
    <p:sldId id="314" r:id="rId13"/>
    <p:sldId id="304" r:id="rId14"/>
    <p:sldId id="319" r:id="rId15"/>
    <p:sldId id="324" r:id="rId16"/>
    <p:sldId id="302" r:id="rId17"/>
    <p:sldId id="323" r:id="rId18"/>
    <p:sldId id="308" r:id="rId19"/>
    <p:sldId id="320" r:id="rId20"/>
    <p:sldId id="321" r:id="rId21"/>
    <p:sldId id="307" r:id="rId22"/>
    <p:sldId id="322" r:id="rId23"/>
    <p:sldId id="305" r:id="rId24"/>
    <p:sldId id="312" r:id="rId25"/>
  </p:sldIdLst>
  <p:sldSz cx="9144000" cy="6858000" type="screen4x3"/>
  <p:notesSz cx="6858000" cy="1000125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2" autoAdjust="0"/>
    <p:restoredTop sz="94575" autoAdjust="0"/>
  </p:normalViewPr>
  <p:slideViewPr>
    <p:cSldViewPr>
      <p:cViewPr varScale="1">
        <p:scale>
          <a:sx n="82" d="100"/>
          <a:sy n="82" d="100"/>
        </p:scale>
        <p:origin x="-1142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8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7"/>
    </p:cViewPr>
  </p:sorterViewPr>
  <p:notesViewPr>
    <p:cSldViewPr>
      <p:cViewPr varScale="1">
        <p:scale>
          <a:sx n="60" d="100"/>
          <a:sy n="60" d="100"/>
        </p:scale>
        <p:origin x="-2611" y="-82"/>
      </p:cViewPr>
      <p:guideLst>
        <p:guide orient="horz" pos="315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287253F-37CB-408B-97A9-D59A2E5753EA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F908480-DB88-4867-9A91-3AB2AD4C463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269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D85F359-AE4C-47EB-8A72-460138719DC7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51388"/>
            <a:ext cx="5486400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6ABA6E5-84EA-4B54-80BE-AAD8AC4E2E4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1814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087FC2-E9C1-4036-83FB-ED75BC679CAD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mtClean="0">
                <a:latin typeface="Arial" charset="0"/>
              </a:rPr>
              <a:t>Biology in environmental studies</a:t>
            </a:r>
          </a:p>
          <a:p>
            <a:pPr eaLnBrk="1" hangingPunct="1"/>
            <a:endParaRPr lang="pl-PL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77CD5-BB0B-4D82-BAB0-FD648C985AB1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C1201445-F08B-4D30-8F29-B0F3F27370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83828-41D7-4B9E-9CF8-074325B7BE08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44BA8-B113-4EAB-880E-D338949081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89640-3DE0-4682-8EE6-249B72FCECB6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F5DEA-52B2-4098-9F37-9CD33FA0FA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3D4A7-4FC4-4F7A-98E7-002917EBD19A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D7A7E-5316-49B1-9F50-0DD4C009C1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C2CED-BCAD-4453-9591-BF2DDC562649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6CA48-2493-43BA-9791-9DD4F89199A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4581-7B57-46E3-A893-89708686F1EA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18FC9-1F27-4E32-83BD-187E69B681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6BCDC-AADD-43EB-A3F2-C3E626974BE6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18BE6-AECB-47B3-98B5-C9A6C7B0E23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CCE6A-FE88-4C31-9960-D3F2F55D6AFF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E8049-84DD-4CDD-B4F1-8C13D3579E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A443A-5253-4F91-9886-3B6216A8147C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1E085-D768-4416-B3A0-25E66B4870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C825A-5773-426F-B292-779C8B07A895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3BB22-5325-4933-9C5E-937E619F9E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D5EE8-C93D-4514-A975-4CE056D8CF49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21530-C863-4BF6-9CC9-99FD1BE7823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49BB2-FCCE-401C-B42E-0C426170A74F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4FD6D-659C-4FD4-B0FC-59F63DC33EB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D29F2F-4127-4FDB-8F6A-F07ABFFEDB8D}" type="datetimeFigureOut">
              <a:rPr lang="pl-PL"/>
              <a:pPr>
                <a:defRPr/>
              </a:pPr>
              <a:t>2019-07-10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097B01-079D-49B6-B294-33A1306895E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  <p:sldLayoutId id="2147483671" r:id="rId4"/>
    <p:sldLayoutId id="2147483670" r:id="rId5"/>
    <p:sldLayoutId id="2147483669" r:id="rId6"/>
    <p:sldLayoutId id="2147483675" r:id="rId7"/>
    <p:sldLayoutId id="2147483676" r:id="rId8"/>
    <p:sldLayoutId id="2147483677" r:id="rId9"/>
    <p:sldLayoutId id="2147483668" r:id="rId10"/>
    <p:sldLayoutId id="2147483678" r:id="rId11"/>
    <p:sldLayoutId id="21474836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571500"/>
            <a:ext cx="10072688" cy="1663700"/>
          </a:xfrm>
        </p:spPr>
        <p:txBody>
          <a:bodyPr/>
          <a:lstStyle/>
          <a:p>
            <a:pPr eaLnBrk="1" hangingPunct="1">
              <a:defRPr/>
            </a:pPr>
            <a:r>
              <a:rPr lang="pl-PL" sz="3600" dirty="0" smtClean="0">
                <a:latin typeface="Calibri" pitchFamily="34" charset="0"/>
              </a:rPr>
              <a:t>Wydział Nauk o Środowisku </a:t>
            </a:r>
            <a:r>
              <a:rPr lang="en-GB" sz="3600" dirty="0" smtClean="0">
                <a:latin typeface="Calibri" pitchFamily="34" charset="0"/>
              </a:rPr>
              <a:t/>
            </a:r>
            <a:br>
              <a:rPr lang="en-GB" sz="3600" dirty="0" smtClean="0">
                <a:latin typeface="Calibri" pitchFamily="34" charset="0"/>
              </a:rPr>
            </a:br>
            <a:endParaRPr lang="en-GB" sz="3600" dirty="0" smtClean="0">
              <a:latin typeface="Calibri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258799"/>
            <a:ext cx="6552728" cy="1178313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spcBef>
                <a:spcPts val="600"/>
              </a:spcBef>
            </a:pPr>
            <a:r>
              <a:rPr lang="pl-PL" sz="2000" b="1" cap="none" dirty="0" smtClean="0">
                <a:solidFill>
                  <a:schemeClr val="tx1"/>
                </a:solidFill>
                <a:latin typeface="Calibri" pitchFamily="34" charset="0"/>
              </a:rPr>
              <a:t>WYDZIAŁOWY SYSTEM ZAPEWNIENIA </a:t>
            </a:r>
          </a:p>
          <a:p>
            <a:pPr eaLnBrk="1" hangingPunct="1">
              <a:lnSpc>
                <a:spcPct val="70000"/>
              </a:lnSpc>
            </a:pPr>
            <a:r>
              <a:rPr lang="pl-PL" sz="2000" b="1" cap="none" dirty="0" smtClean="0">
                <a:solidFill>
                  <a:schemeClr val="tx1"/>
                </a:solidFill>
                <a:latin typeface="Calibri" pitchFamily="34" charset="0"/>
              </a:rPr>
              <a:t>JAKOŚCI KSZTAŁCENIA </a:t>
            </a:r>
          </a:p>
          <a:p>
            <a:pPr eaLnBrk="1" hangingPunct="1">
              <a:lnSpc>
                <a:spcPct val="70000"/>
              </a:lnSpc>
            </a:pPr>
            <a:endParaRPr lang="pl-PL" sz="1100" b="1" cap="none" dirty="0" smtClean="0">
              <a:solidFill>
                <a:schemeClr val="tx1"/>
              </a:solidFill>
              <a:latin typeface="Calibri" pitchFamily="34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pl-PL" b="1" cap="none" dirty="0" smtClean="0">
                <a:solidFill>
                  <a:schemeClr val="tx1"/>
                </a:solidFill>
                <a:latin typeface="Calibri" pitchFamily="34" charset="0"/>
              </a:rPr>
              <a:t>RAPORT ZA ROK AKADEMICKI 2018-2019</a:t>
            </a:r>
            <a:endParaRPr lang="pl-PL" b="1" cap="none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70000"/>
              </a:lnSpc>
            </a:pPr>
            <a:endParaRPr lang="pl-PL" sz="1000" b="1" cap="none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419872" y="4729815"/>
            <a:ext cx="3799823" cy="4585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70000"/>
              </a:lnSpc>
            </a:pPr>
            <a:r>
              <a:rPr lang="pl-PL" sz="1400" b="1" dirty="0" smtClean="0">
                <a:latin typeface="Calibri" pitchFamily="34" charset="0"/>
                <a:ea typeface="Adobe Arabic"/>
                <a:cs typeface="Adobe Arabic"/>
              </a:rPr>
              <a:t>dr hab. </a:t>
            </a:r>
            <a:r>
              <a:rPr lang="pl-PL" sz="1400" b="1" dirty="0" err="1" smtClean="0">
                <a:latin typeface="Calibri" pitchFamily="34" charset="0"/>
                <a:ea typeface="Adobe Arabic"/>
                <a:cs typeface="Adobe Arabic"/>
              </a:rPr>
              <a:t>inż..URSZULA</a:t>
            </a:r>
            <a:r>
              <a:rPr lang="pl-PL" sz="1400" b="1" dirty="0" smtClean="0">
                <a:latin typeface="Calibri" pitchFamily="34" charset="0"/>
                <a:ea typeface="Adobe Arabic"/>
                <a:cs typeface="Adobe Arabic"/>
              </a:rPr>
              <a:t>   FILIPKOWSKA, prof. UWM</a:t>
            </a:r>
          </a:p>
          <a:p>
            <a:pPr eaLnBrk="1" hangingPunct="1"/>
            <a:r>
              <a:rPr lang="pl-PL" sz="1400" b="1" dirty="0" smtClean="0">
                <a:latin typeface="Calibri" pitchFamily="34" charset="0"/>
                <a:ea typeface="Adobe Arabic"/>
                <a:cs typeface="Adobe Arabic"/>
              </a:rPr>
              <a:t>prodziekan ds.. kształcenia</a:t>
            </a:r>
            <a:endParaRPr lang="pl-PL" sz="1400" b="1" dirty="0">
              <a:latin typeface="Calibri" pitchFamily="34" charset="0"/>
              <a:ea typeface="Adobe Arabic"/>
              <a:cs typeface="Adobe Arabic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27650" name="Rectangle 23"/>
          <p:cNvSpPr>
            <a:spLocks noChangeArrowheads="1"/>
          </p:cNvSpPr>
          <p:nvPr/>
        </p:nvSpPr>
        <p:spPr bwMode="auto">
          <a:xfrm>
            <a:off x="684213" y="3514725"/>
            <a:ext cx="6408737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INŻYNIERIA ŚRODOWISKA</a:t>
            </a: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916760"/>
          </a:xfrm>
        </p:spPr>
        <p:txBody>
          <a:bodyPr/>
          <a:lstStyle/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Podsumowanie wizytacji przeprowadzoną w dniach 26-27 marca 2018 roku przez Zespół Oceniający Polskiej Komisji Akredytacyjnej (ZO PKA) w ramach oceny programowej kierunku inżynieria środowiska na Wydziale Nauk o Środowisku Uniwersytetu Warmińsko-Mazurskiego w Olsztynie − główne informacje zawarte w raporcie z wizytacji, wyjaśnienia dotyczące uwag zawarte w raporcie oraz zalecenia po akredytacji</a:t>
            </a:r>
          </a:p>
          <a:p>
            <a:pPr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 </a:t>
            </a:r>
          </a:p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Zasady rekrutacji w roku akademickim 2019/2020.</a:t>
            </a:r>
          </a:p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Harmonogram rekrutacji na kierunków anglojęzycznych rok akademicki 2019/2020</a:t>
            </a:r>
          </a:p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Przygotowanie dokumentacji kierunku </a:t>
            </a:r>
            <a:r>
              <a:rPr lang="pl-PL" sz="1400" b="1" dirty="0" err="1"/>
              <a:t>Environmental</a:t>
            </a:r>
            <a:r>
              <a:rPr lang="pl-PL" sz="1400" b="1" dirty="0"/>
              <a:t> Engineering </a:t>
            </a:r>
            <a:r>
              <a:rPr lang="pl-PL" sz="1400" dirty="0"/>
              <a:t>I stopień oferta w języku angielskim.</a:t>
            </a:r>
          </a:p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Akredytacja zagraniczna – dyskusja nad możliwością przystąpienia</a:t>
            </a:r>
          </a:p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Dostosowanie wszystkich programów studiów rozpoczynających się od roku akademickiego 2019/2020 realizowanych na kierunku inzynieria środowiska do wymagań określonych w Uchwale Nr 368 Senatu UWM w Olsztynie z dnia 30 listopada 2018 roku w sprawie zasad opracowywania programów studiów wyższych</a:t>
            </a:r>
          </a:p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Analiza zasad przyjmowania na I rok studiów laureatów i finalistów olimpiad konkursów stopnia centralnego,</a:t>
            </a:r>
          </a:p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Zaopiniowanie propozycji tematów prac inżynierskich i magisterskich na kierunku inzynieria </a:t>
            </a:r>
            <a:r>
              <a:rPr lang="pl-PL" sz="1400" dirty="0" smtClean="0"/>
              <a:t>środowiska</a:t>
            </a:r>
            <a:endParaRPr lang="pl-PL" sz="14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49" y="476672"/>
            <a:ext cx="8569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>
                <a:latin typeface="Calibri" pitchFamily="34" charset="0"/>
              </a:rPr>
              <a:t>na kierunku INŻYNIERIA ŚRODOWISKA</a:t>
            </a:r>
          </a:p>
        </p:txBody>
      </p:sp>
    </p:spTree>
    <p:extLst>
      <p:ext uri="{BB962C8B-B14F-4D97-AF65-F5344CB8AC3E}">
        <p14:creationId xmlns:p14="http://schemas.microsoft.com/office/powerpoint/2010/main" val="29420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916760"/>
          </a:xfrm>
        </p:spPr>
        <p:txBody>
          <a:bodyPr/>
          <a:lstStyle/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Utworzenie </a:t>
            </a:r>
            <a:r>
              <a:rPr lang="pl-PL" sz="1400" dirty="0"/>
              <a:t>ścieżki kształcenia na kierunku inżynieria środowiska w zakresie inżynieria i waloryzacja ekologiczna na II stopniu kształcenia</a:t>
            </a:r>
          </a:p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Weryfikacja zagadnień na egzaminy dyplomowe na studiach stacjonarnych I </a:t>
            </a:r>
            <a:r>
              <a:rPr lang="pl-PL" sz="1400" dirty="0" err="1"/>
              <a:t>i</a:t>
            </a:r>
            <a:r>
              <a:rPr lang="pl-PL" sz="1400" dirty="0"/>
              <a:t> II stopnia na kierunku inzynieria środowiska (od cyklu kształcenia 2018/2019);</a:t>
            </a:r>
          </a:p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Wprowadzenie zmian w siatkach godzin dla roku akademickiego 2018/2019 na studiach stacjonarnych I </a:t>
            </a:r>
            <a:r>
              <a:rPr lang="pl-PL" sz="1400" dirty="0" err="1"/>
              <a:t>i</a:t>
            </a:r>
            <a:r>
              <a:rPr lang="pl-PL" sz="1400" dirty="0"/>
              <a:t> II stopnia wynikających z autoewaluacji kształcenia na kierunku inżynieria środowiska, propozycji kierowników katedr i koordynatorów przedmiotów, </a:t>
            </a:r>
          </a:p>
          <a:p>
            <a:pPr lvl="0"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Procedura hospitacji zajęć </a:t>
            </a:r>
          </a:p>
          <a:p>
            <a:pPr>
              <a:buClr>
                <a:srgbClr val="005EA4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Promocja studiów na kierunku inżynieria środowiska</a:t>
            </a:r>
            <a:endParaRPr lang="pl-PL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49" y="476672"/>
            <a:ext cx="8569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>
                <a:latin typeface="Calibri" pitchFamily="34" charset="0"/>
              </a:rPr>
              <a:t>na kierunku INŻYNIERIA ŚRODOWISKA</a:t>
            </a:r>
          </a:p>
        </p:txBody>
      </p:sp>
    </p:spTree>
    <p:extLst>
      <p:ext uri="{BB962C8B-B14F-4D97-AF65-F5344CB8AC3E}">
        <p14:creationId xmlns:p14="http://schemas.microsoft.com/office/powerpoint/2010/main" val="245228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29698" name="Rectangle 23"/>
          <p:cNvSpPr>
            <a:spLocks noChangeArrowheads="1"/>
          </p:cNvSpPr>
          <p:nvPr/>
        </p:nvSpPr>
        <p:spPr bwMode="auto">
          <a:xfrm>
            <a:off x="684213" y="3514725"/>
            <a:ext cx="6408737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TURYSTYKA I REKREACJA</a:t>
            </a: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1628800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400" dirty="0"/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 Sformułowano odpowiedź na raport z wizytacji przeprowadzonej w dniach 30-31 maja 2018 roku przez Zespół Oceniający Polskiej Komisji Akredytacyjnej (ZO PKA) w ramach oceny programowej kierunku </a:t>
            </a:r>
            <a:r>
              <a:rPr lang="pl-PL" sz="1400" i="1" dirty="0"/>
              <a:t>turystyka i rekreacja </a:t>
            </a:r>
            <a:r>
              <a:rPr lang="pl-PL" sz="1400" dirty="0"/>
              <a:t>na Wydziale Nauk o Środowisku Uniwersytetu Warmińsko-Mazurskiego w Olsztynie; </a:t>
            </a: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Przeprowadzono </a:t>
            </a:r>
            <a:r>
              <a:rPr lang="pl-PL" sz="1400" dirty="0"/>
              <a:t>weryfikację kompetencji do prowadzenia zajęć dydaktycznych na studiach I </a:t>
            </a:r>
            <a:r>
              <a:rPr lang="pl-PL" sz="1400" dirty="0" err="1"/>
              <a:t>i</a:t>
            </a:r>
            <a:r>
              <a:rPr lang="pl-PL" sz="1400" dirty="0"/>
              <a:t> II stopnia (przedmioty: </a:t>
            </a:r>
            <a:r>
              <a:rPr lang="pl-PL" sz="1400" i="1" dirty="0"/>
              <a:t>fizjologia człowieka z elementami pierwszej pomocy przedmedycznej; sport i rekreacja ruchowa niepełnosprawnych</a:t>
            </a:r>
            <a:r>
              <a:rPr lang="pl-PL" sz="1400" dirty="0"/>
              <a:t>; </a:t>
            </a:r>
            <a:r>
              <a:rPr lang="pl-PL" sz="1400" i="1" dirty="0"/>
              <a:t>historia architektury i sztuki</a:t>
            </a:r>
            <a:r>
              <a:rPr lang="pl-PL" sz="1400" dirty="0"/>
              <a:t>; </a:t>
            </a:r>
            <a:r>
              <a:rPr lang="pl-PL" sz="1400" i="1" dirty="0"/>
              <a:t>historia kultury i religie świata</a:t>
            </a:r>
            <a:r>
              <a:rPr lang="pl-PL" sz="1400" dirty="0"/>
              <a:t>); </a:t>
            </a: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Opracowano </a:t>
            </a:r>
            <a:r>
              <a:rPr lang="pl-PL" sz="1400" dirty="0"/>
              <a:t>propozycję zmian w warunkach rekrutacji kandydatów na studia stacjonarne II stopnia na kierunku </a:t>
            </a:r>
            <a:r>
              <a:rPr lang="pl-PL" sz="1400" i="1" dirty="0"/>
              <a:t>turystyka i rekreacja</a:t>
            </a:r>
            <a:r>
              <a:rPr lang="pl-PL" sz="1400" dirty="0"/>
              <a:t>:; </a:t>
            </a: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Analizowano </a:t>
            </a:r>
            <a:r>
              <a:rPr lang="pl-PL" sz="1400" dirty="0"/>
              <a:t>kierunki i rozwiązania w zakresie działań promocyjnych na wydziale oraz nowe koncepcje działań promocyjnych dla kierunku </a:t>
            </a:r>
            <a:r>
              <a:rPr lang="pl-PL" sz="1400" dirty="0" err="1"/>
              <a:t>TiR</a:t>
            </a:r>
            <a:r>
              <a:rPr lang="pl-PL" sz="1400" dirty="0"/>
              <a:t> - studiów I </a:t>
            </a:r>
            <a:r>
              <a:rPr lang="pl-PL" sz="1400" dirty="0" err="1"/>
              <a:t>i</a:t>
            </a:r>
            <a:r>
              <a:rPr lang="pl-PL" sz="1400" dirty="0"/>
              <a:t> II st.; </a:t>
            </a: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Zatwierdzono </a:t>
            </a:r>
            <a:r>
              <a:rPr lang="pl-PL" sz="1400" dirty="0"/>
              <a:t>propozycje tematów prac magisterskich na rok akademicki 2018/2019; </a:t>
            </a: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Zatwierdzono </a:t>
            </a:r>
            <a:r>
              <a:rPr lang="pl-PL" sz="1400" dirty="0"/>
              <a:t>propozycje tematów prac licencjackich na rok akademicki 2018/2019; </a:t>
            </a:r>
            <a:endParaRPr lang="pl-PL" sz="1400" dirty="0" smtClean="0"/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endParaRPr lang="pl-PL" sz="1400" b="1" dirty="0" smtClean="0">
              <a:latin typeface="Calibri" pitchFamily="34" charset="0"/>
            </a:endParaRP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endParaRPr lang="pl-PL" sz="1400" b="1" dirty="0">
              <a:latin typeface="Calibri" pitchFamily="34" charset="0"/>
            </a:endParaRP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endParaRPr lang="pl-PL" sz="1400" b="1" dirty="0" smtClean="0">
              <a:latin typeface="Calibri" pitchFamily="34" charset="0"/>
            </a:endParaRP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endParaRPr lang="pl-PL" sz="1400" b="1" dirty="0"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49" y="476672"/>
            <a:ext cx="8569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>
                <a:latin typeface="Calibri" pitchFamily="34" charset="0"/>
              </a:rPr>
              <a:t>na kierunku </a:t>
            </a:r>
            <a:r>
              <a:rPr lang="pl-PL" b="1" dirty="0" smtClean="0">
                <a:latin typeface="Calibri" pitchFamily="34" charset="0"/>
              </a:rPr>
              <a:t>TURYSTYKA I REKREACJA</a:t>
            </a:r>
            <a:endParaRPr lang="pl-PL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85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1628800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400" dirty="0"/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Dokonano </a:t>
            </a:r>
            <a:r>
              <a:rPr lang="pl-PL" sz="1400" dirty="0"/>
              <a:t>analizy aktualnej oferty dydaktycznej w modułach przedmiotów do wyboru na studiach I0 i II0; </a:t>
            </a: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Dostosowano </a:t>
            </a:r>
            <a:r>
              <a:rPr lang="pl-PL" sz="1400" dirty="0"/>
              <a:t>programy studiów rozpoczynających się od roku akademickiego 2019/2020 do wymagań określonych w Uchwale Nr 368 Senatu UWM w Olsztynie z dnia 30 listopada 2018 roku </a:t>
            </a: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Zatwierdzono </a:t>
            </a:r>
            <a:r>
              <a:rPr lang="pl-PL" sz="1400" dirty="0"/>
              <a:t>efekty kierunkowe oraz nazwy dla modułów z przedmiotami do wyboru na rok akademicki 2019/2020 dla I-go i II-go stopnia studiów </a:t>
            </a: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Zweryfikowano </a:t>
            </a:r>
            <a:r>
              <a:rPr lang="pl-PL" sz="1400" dirty="0"/>
              <a:t>sylabusy i realizowane efekty kierunkowe przez poszczególne przedmioty; </a:t>
            </a: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Przyporządkowano </a:t>
            </a:r>
            <a:r>
              <a:rPr lang="pl-PL" sz="1400" dirty="0"/>
              <a:t>kierunkowe efekty kształcenia dla pierwszego i drugiego stopnia studiów do nowych dyscyplin naukowych; </a:t>
            </a: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Przyporządkowano </a:t>
            </a:r>
            <a:r>
              <a:rPr lang="pl-PL" sz="1400" dirty="0"/>
              <a:t>kierunkowe efekty kształcenia dla pierwszego i drugiego stopnia studiów do charakterystyk drugiego stopnia efektów uczenia się dla kwalifikacji na poziomach 6-8 Polskiej Ramy Kwalifikacji typowych dla kwalifikacji uzyskiwanych w ramach systemu szkolnictwa wyższego i nauki po uzyskaniu kwalifikacji pełnej na poziomie 4 wg Załącznika do Rozporządzenia Ministra Nauki i Szkolnictwa Wyższego z dnia 14 listopada 2018r. (poz. 2218); </a:t>
            </a:r>
            <a:endParaRPr lang="pl-PL" sz="1400" b="1" dirty="0">
              <a:latin typeface="Calibri" pitchFamily="34" charset="0"/>
            </a:endParaRPr>
          </a:p>
          <a:p>
            <a:pPr marL="285750" indent="-285750">
              <a:buClr>
                <a:srgbClr val="FF0000"/>
              </a:buClr>
              <a:buSzPct val="150000"/>
              <a:buFont typeface="Courier New" panose="02070309020205020404" pitchFamily="49" charset="0"/>
              <a:buChar char="o"/>
            </a:pPr>
            <a:endParaRPr lang="pl-PL" sz="1400" b="1" dirty="0" smtClean="0"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49" y="476672"/>
            <a:ext cx="8569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>
                <a:latin typeface="Calibri" pitchFamily="34" charset="0"/>
              </a:rPr>
              <a:t>na kierunku </a:t>
            </a:r>
            <a:r>
              <a:rPr lang="pl-PL" b="1" dirty="0" smtClean="0">
                <a:latin typeface="Calibri" pitchFamily="34" charset="0"/>
              </a:rPr>
              <a:t>TURYSTYKA I REKREACJA</a:t>
            </a:r>
            <a:endParaRPr lang="pl-PL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29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25602" name="Rectangle 23"/>
          <p:cNvSpPr>
            <a:spLocks noChangeArrowheads="1"/>
          </p:cNvSpPr>
          <p:nvPr/>
        </p:nvSpPr>
        <p:spPr bwMode="auto">
          <a:xfrm>
            <a:off x="684213" y="3924300"/>
            <a:ext cx="6551612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2800" b="1" dirty="0">
                <a:latin typeface="Calibri" pitchFamily="34" charset="0"/>
              </a:rPr>
              <a:t>OCHRONA ŚRODOWISKA</a:t>
            </a:r>
            <a:endParaRPr lang="pl-PL" sz="2800" dirty="0">
              <a:latin typeface="Calibri" pitchFamily="34" charset="0"/>
            </a:endParaRP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650136" y="3295630"/>
            <a:ext cx="6624736" cy="523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2800" b="1" dirty="0">
                <a:latin typeface="Calibri" pitchFamily="34" charset="0"/>
              </a:rPr>
              <a:t>GOSPODAROWANIE </a:t>
            </a:r>
            <a:r>
              <a:rPr lang="pl-PL" sz="2800" b="1" dirty="0" smtClean="0">
                <a:latin typeface="Calibri" pitchFamily="34" charset="0"/>
              </a:rPr>
              <a:t>ZASOBAMI WODNYMI</a:t>
            </a:r>
            <a:endParaRPr lang="pl-PL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92087" y="249289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Calibri" panose="020F0502020204030204" pitchFamily="34" charset="0"/>
              </a:rPr>
              <a:t>Sformułowano </a:t>
            </a:r>
            <a:r>
              <a:rPr lang="pl-PL" sz="1800" b="1" dirty="0" smtClean="0">
                <a:latin typeface="Calibri" panose="020F0502020204030204" pitchFamily="34" charset="0"/>
              </a:rPr>
              <a:t>zagadnienia egzaminacyjne </a:t>
            </a:r>
            <a:r>
              <a:rPr lang="pl-PL" sz="1800" dirty="0" smtClean="0">
                <a:latin typeface="Calibri" panose="020F0502020204030204" pitchFamily="34" charset="0"/>
              </a:rPr>
              <a:t>na </a:t>
            </a:r>
            <a:r>
              <a:rPr lang="pl-PL" sz="1800" dirty="0">
                <a:latin typeface="Calibri" panose="020F0502020204030204" pitchFamily="34" charset="0"/>
              </a:rPr>
              <a:t>kierunku </a:t>
            </a:r>
            <a:r>
              <a:rPr lang="pl-PL" sz="1800" dirty="0" smtClean="0">
                <a:latin typeface="Calibri" panose="020F0502020204030204" pitchFamily="34" charset="0"/>
              </a:rPr>
              <a:t>GZW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Calibri" panose="020F0502020204030204" pitchFamily="34" charset="0"/>
              </a:rPr>
              <a:t>Doskonalenie kształcenia</a:t>
            </a:r>
            <a:r>
              <a:rPr lang="pl-PL" sz="1800" dirty="0" smtClean="0">
                <a:latin typeface="Calibri" panose="020F0502020204030204" pitchFamily="34" charset="0"/>
              </a:rPr>
              <a:t> 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Calibri" panose="020F0502020204030204" pitchFamily="34" charset="0"/>
              </a:rPr>
              <a:t>Analiza </a:t>
            </a:r>
            <a:r>
              <a:rPr lang="pl-PL" sz="1800" dirty="0">
                <a:latin typeface="Calibri" panose="020F0502020204030204" pitchFamily="34" charset="0"/>
              </a:rPr>
              <a:t>programów </a:t>
            </a:r>
            <a:r>
              <a:rPr lang="pl-PL" sz="1800" dirty="0" smtClean="0">
                <a:latin typeface="Calibri" panose="020F0502020204030204" pitchFamily="34" charset="0"/>
              </a:rPr>
              <a:t>studiów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49" y="188640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 smtClean="0">
                <a:latin typeface="Calibri" pitchFamily="34" charset="0"/>
              </a:rPr>
              <a:t>OCHRONA ŚRODOWISKA </a:t>
            </a:r>
          </a:p>
          <a:p>
            <a:pPr algn="ctr"/>
            <a:r>
              <a:rPr lang="pl-PL" b="1" dirty="0" smtClean="0">
                <a:latin typeface="Calibri" pitchFamily="34" charset="0"/>
              </a:rPr>
              <a:t>GOSPODAROWANIE ZASOBAMI WODNYMI</a:t>
            </a:r>
            <a:endParaRPr lang="pl-PL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67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33794" name="Rectangle 23"/>
          <p:cNvSpPr>
            <a:spLocks noChangeArrowheads="1"/>
          </p:cNvSpPr>
          <p:nvPr/>
        </p:nvSpPr>
        <p:spPr bwMode="auto">
          <a:xfrm>
            <a:off x="684213" y="3503613"/>
            <a:ext cx="6408737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ERASMUS+</a:t>
            </a: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ERASMUS+</a:t>
            </a:r>
          </a:p>
        </p:txBody>
      </p:sp>
      <p:sp>
        <p:nvSpPr>
          <p:cNvPr id="4" name="pole tekstowe 4"/>
          <p:cNvSpPr txBox="1">
            <a:spLocks noChangeArrowheads="1"/>
          </p:cNvSpPr>
          <p:nvPr/>
        </p:nvSpPr>
        <p:spPr bwMode="auto">
          <a:xfrm>
            <a:off x="251520" y="1916832"/>
            <a:ext cx="867816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</a:rPr>
              <a:t>Informowanie o możliwości wyjazdów nauczycieli akademickich do zagranicznych uczelni partnerskich w celach </a:t>
            </a:r>
            <a:r>
              <a:rPr lang="pl-PL" sz="1800" dirty="0" smtClean="0">
                <a:latin typeface="Calibri" pitchFamily="34" charset="0"/>
              </a:rPr>
              <a:t>dydaktycznych</a:t>
            </a:r>
          </a:p>
          <a:p>
            <a:r>
              <a:rPr lang="pl-PL" sz="1800" dirty="0" smtClean="0">
                <a:latin typeface="Calibri" pitchFamily="34" charset="0"/>
              </a:rPr>
              <a:t>	Podsumowanie </a:t>
            </a:r>
            <a:r>
              <a:rPr lang="pl-PL" sz="1800" dirty="0">
                <a:latin typeface="Calibri" panose="020F0502020204030204" pitchFamily="34" charset="0"/>
              </a:rPr>
              <a:t>mobilności pracowników:</a:t>
            </a:r>
          </a:p>
          <a:p>
            <a:pPr marL="901700"/>
            <a:r>
              <a:rPr lang="pl-PL" sz="1800" dirty="0" smtClean="0">
                <a:latin typeface="Calibri" panose="020F0502020204030204" pitchFamily="34" charset="0"/>
              </a:rPr>
              <a:t>	</a:t>
            </a:r>
            <a:r>
              <a:rPr lang="en-US" sz="1800" dirty="0" smtClean="0">
                <a:latin typeface="Calibri" panose="020F0502020204030204" pitchFamily="34" charset="0"/>
              </a:rPr>
              <a:t>- </a:t>
            </a:r>
            <a:r>
              <a:rPr lang="en-US" sz="1800" dirty="0" err="1">
                <a:latin typeface="Calibri" panose="020F0502020204030204" pitchFamily="34" charset="0"/>
              </a:rPr>
              <a:t>przyjazd</a:t>
            </a:r>
            <a:r>
              <a:rPr lang="en-US" sz="1800" dirty="0">
                <a:latin typeface="Calibri" panose="020F0502020204030204" pitchFamily="34" charset="0"/>
              </a:rPr>
              <a:t> 2 </a:t>
            </a:r>
            <a:r>
              <a:rPr lang="en-US" sz="1800" dirty="0" err="1">
                <a:latin typeface="Calibri" panose="020F0502020204030204" pitchFamily="34" charset="0"/>
              </a:rPr>
              <a:t>osób</a:t>
            </a:r>
            <a:r>
              <a:rPr lang="en-US" sz="1800" dirty="0">
                <a:latin typeface="Calibri" panose="020F0502020204030204" pitchFamily="34" charset="0"/>
              </a:rPr>
              <a:t> (IŚ) z Thai Nguyen University of Agriculture and Forestry (</a:t>
            </a:r>
            <a:r>
              <a:rPr lang="en-US" sz="1800" dirty="0" err="1">
                <a:latin typeface="Calibri" panose="020F0502020204030204" pitchFamily="34" charset="0"/>
              </a:rPr>
              <a:t>Wietnam</a:t>
            </a:r>
            <a:r>
              <a:rPr lang="en-US" sz="1800" dirty="0">
                <a:latin typeface="Calibri" panose="020F0502020204030204" pitchFamily="34" charset="0"/>
              </a:rPr>
              <a:t>) i </a:t>
            </a:r>
            <a:r>
              <a:rPr lang="en-US" sz="1800" dirty="0" err="1">
                <a:latin typeface="Calibri" panose="020F0502020204030204" pitchFamily="34" charset="0"/>
              </a:rPr>
              <a:t>Karsheengineering</a:t>
            </a:r>
            <a:r>
              <a:rPr lang="en-US" sz="1800" dirty="0">
                <a:latin typeface="Calibri" panose="020F0502020204030204" pitchFamily="34" charset="0"/>
              </a:rPr>
              <a:t>-economics institute (Uzbekistan). </a:t>
            </a:r>
            <a:endParaRPr lang="pl-PL" sz="1800" dirty="0" smtClean="0">
              <a:latin typeface="Calibri" pitchFamily="34" charset="0"/>
            </a:endParaRPr>
          </a:p>
          <a:p>
            <a:pPr marL="285750" indent="-285750"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</a:rPr>
              <a:t>Aktualizacja informacji o programie Erasmus+ na wydziałowej stronie internetowej. </a:t>
            </a:r>
            <a:endParaRPr lang="pl-PL" sz="1800" dirty="0" smtClean="0">
              <a:latin typeface="Calibri" pitchFamily="34" charset="0"/>
            </a:endParaRPr>
          </a:p>
          <a:p>
            <a:pPr marL="285750" indent="-285750"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800" dirty="0" smtClean="0">
                <a:latin typeface="Calibri" pitchFamily="34" charset="0"/>
              </a:rPr>
              <a:t>Nawiązanie </a:t>
            </a:r>
            <a:r>
              <a:rPr lang="pl-PL" sz="1800" dirty="0">
                <a:latin typeface="Calibri" panose="020F0502020204030204" pitchFamily="34" charset="0"/>
              </a:rPr>
              <a:t>umów dwustronnych z uczelniami partnerskimi: 1) </a:t>
            </a:r>
            <a:r>
              <a:rPr lang="pl-PL" sz="1800" dirty="0" err="1">
                <a:latin typeface="Calibri" panose="020F0502020204030204" pitchFamily="34" charset="0"/>
              </a:rPr>
              <a:t>Universidade</a:t>
            </a:r>
            <a:r>
              <a:rPr lang="pl-PL" sz="1800" dirty="0">
                <a:latin typeface="Calibri" panose="020F0502020204030204" pitchFamily="34" charset="0"/>
              </a:rPr>
              <a:t> da </a:t>
            </a:r>
            <a:r>
              <a:rPr lang="pl-PL" sz="1800" dirty="0" err="1">
                <a:latin typeface="Calibri" panose="020F0502020204030204" pitchFamily="34" charset="0"/>
              </a:rPr>
              <a:t>Coruna</a:t>
            </a:r>
            <a:r>
              <a:rPr lang="pl-PL" sz="1800" dirty="0">
                <a:latin typeface="Calibri" panose="020F0502020204030204" pitchFamily="34" charset="0"/>
              </a:rPr>
              <a:t>, Hiszpania     </a:t>
            </a:r>
          </a:p>
          <a:p>
            <a:pPr marL="285750" indent="-285750"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</a:rPr>
              <a:t>Aktualna liczba umów: 13 (IŚ), 7 (Ryb), 13 (</a:t>
            </a:r>
            <a:r>
              <a:rPr lang="pl-PL" sz="1800" dirty="0" err="1">
                <a:latin typeface="Calibri" panose="020F0502020204030204" pitchFamily="34" charset="0"/>
              </a:rPr>
              <a:t>TiR</a:t>
            </a:r>
            <a:r>
              <a:rPr lang="pl-PL" sz="1800" dirty="0">
                <a:latin typeface="Calibri" panose="020F0502020204030204" pitchFamily="34" charset="0"/>
              </a:rPr>
              <a:t>)	</a:t>
            </a:r>
          </a:p>
          <a:p>
            <a:pPr marL="285750" indent="-285750" eaLnBrk="0" hangingPunct="0"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anose="020F0502020204030204" pitchFamily="34" charset="0"/>
              </a:rPr>
              <a:t>Aktualizacja informacji o programie Erasmus+ na wydziałowej stronie internetowej</a:t>
            </a:r>
          </a:p>
          <a:p>
            <a:pPr marL="285750" indent="-285750" eaLnBrk="0" hangingPunct="0"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800" dirty="0" smtClean="0">
                <a:latin typeface="Calibri" pitchFamily="34" charset="0"/>
              </a:rPr>
              <a:t>Spotkania </a:t>
            </a:r>
            <a:r>
              <a:rPr lang="pl-PL" sz="1800" dirty="0">
                <a:latin typeface="Calibri" pitchFamily="34" charset="0"/>
              </a:rPr>
              <a:t>ze studentami OŚ, IŚ, Ryb i </a:t>
            </a:r>
            <a:r>
              <a:rPr lang="pl-PL" sz="1800" dirty="0" err="1">
                <a:latin typeface="Calibri" pitchFamily="34" charset="0"/>
              </a:rPr>
              <a:t>TiR</a:t>
            </a:r>
            <a:r>
              <a:rPr lang="pl-PL" sz="1800" dirty="0">
                <a:latin typeface="Calibri" pitchFamily="34" charset="0"/>
              </a:rPr>
              <a:t> informujące o możliwościach i warunkach studiowania za granicą w ramach programu Erasmus+</a:t>
            </a:r>
          </a:p>
          <a:p>
            <a:pPr marL="285750" indent="-285750" eaLnBrk="0" hangingPunct="0">
              <a:buClr>
                <a:schemeClr val="accent1"/>
              </a:buClr>
              <a:buSzPct val="150000"/>
              <a:buFont typeface="Courier New" panose="02070309020205020404" pitchFamily="49" charset="0"/>
              <a:buChar char="o"/>
            </a:pPr>
            <a:r>
              <a:rPr lang="pl-PL" sz="1800" dirty="0">
                <a:latin typeface="Calibri" pitchFamily="34" charset="0"/>
              </a:rPr>
              <a:t>Rekrutacja wydziałowa studentów na wyjazdy na studia i praktyki w roku akademickim 2018/2019; pomoc wyjeżdżającym studentom w przygotowywaniu dokumentów aplikacyjnych; kontakt z uczelniami partnerskimi w celu ustalenia programu zajęć; wysyłanie dokumentów aplikacyjnych do uczelni partnerskich </a:t>
            </a:r>
          </a:p>
        </p:txBody>
      </p:sp>
    </p:spTree>
    <p:extLst>
      <p:ext uri="{BB962C8B-B14F-4D97-AF65-F5344CB8AC3E}">
        <p14:creationId xmlns:p14="http://schemas.microsoft.com/office/powerpoint/2010/main" val="85962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75" y="404813"/>
            <a:ext cx="6300788" cy="1262062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latin typeface="Calibri" pitchFamily="34" charset="0"/>
              </a:rPr>
              <a:t>Harmonogramy prac </a:t>
            </a:r>
            <a:br>
              <a:rPr lang="pl-PL" sz="2400" b="1" dirty="0" smtClean="0">
                <a:latin typeface="Calibri" pitchFamily="34" charset="0"/>
              </a:rPr>
            </a:br>
            <a:r>
              <a:rPr lang="pl-PL" sz="2400" b="1" dirty="0" smtClean="0">
                <a:latin typeface="Calibri" pitchFamily="34" charset="0"/>
              </a:rPr>
              <a:t>na rok akademicki 2018-2019</a:t>
            </a:r>
          </a:p>
        </p:txBody>
      </p:sp>
      <p:sp>
        <p:nvSpPr>
          <p:cNvPr id="19458" name="Rectangle 23"/>
          <p:cNvSpPr>
            <a:spLocks noChangeArrowheads="1"/>
          </p:cNvSpPr>
          <p:nvPr/>
        </p:nvSpPr>
        <p:spPr bwMode="auto">
          <a:xfrm>
            <a:off x="611188" y="3435350"/>
            <a:ext cx="6624637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35000"/>
              </a:spcBef>
            </a:pPr>
            <a:r>
              <a:rPr lang="pl-PL">
                <a:latin typeface="Calibri" pitchFamily="34" charset="0"/>
                <a:cs typeface="Times New Roman" pitchFamily="18" charset="0"/>
              </a:rPr>
              <a:t>Harmonogram prac Wydziałowego Systemu Zapewnienia Jakości Kształcenia</a:t>
            </a:r>
          </a:p>
          <a:p>
            <a:pPr>
              <a:spcBef>
                <a:spcPct val="35000"/>
              </a:spcBef>
            </a:pP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ERASMUS+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9552" y="2109470"/>
            <a:ext cx="792088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pl-PL" sz="1800" dirty="0"/>
              <a:t>Podsumowanie mobilności studentów:</a:t>
            </a:r>
          </a:p>
          <a:p>
            <a:pPr>
              <a:lnSpc>
                <a:spcPct val="200000"/>
              </a:lnSpc>
            </a:pPr>
            <a:r>
              <a:rPr lang="pl-PL" sz="1800" dirty="0"/>
              <a:t>- wyjazdy na studia: 12 studentów (OŚ), 3 studentów (</a:t>
            </a:r>
            <a:r>
              <a:rPr lang="pl-PL" sz="1800" dirty="0" err="1"/>
              <a:t>TiR</a:t>
            </a:r>
            <a:r>
              <a:rPr lang="pl-PL" sz="1800" dirty="0"/>
              <a:t>) </a:t>
            </a:r>
          </a:p>
          <a:p>
            <a:pPr>
              <a:lnSpc>
                <a:spcPct val="200000"/>
              </a:lnSpc>
            </a:pPr>
            <a:r>
              <a:rPr lang="pl-PL" sz="1800" dirty="0"/>
              <a:t>- wyjazdy na praktyki: 4 studentów (OŚ)</a:t>
            </a:r>
          </a:p>
          <a:p>
            <a:pPr>
              <a:lnSpc>
                <a:spcPct val="200000"/>
              </a:lnSpc>
            </a:pPr>
            <a:r>
              <a:rPr lang="pl-PL" sz="1800" dirty="0"/>
              <a:t>- przyjazdy na studia: 13 studentów (IŚ), 4 studentów (</a:t>
            </a:r>
            <a:r>
              <a:rPr lang="pl-PL" sz="1800" dirty="0" err="1"/>
              <a:t>TiR</a:t>
            </a:r>
            <a:r>
              <a:rPr lang="pl-PL" sz="1800" dirty="0"/>
              <a:t>)</a:t>
            </a:r>
          </a:p>
          <a:p>
            <a:pPr>
              <a:lnSpc>
                <a:spcPct val="200000"/>
              </a:lnSpc>
            </a:pPr>
            <a:r>
              <a:rPr lang="pl-PL" sz="1800" dirty="0"/>
              <a:t>- przyjazdy na praktyki: 7 studentów (IŚ) </a:t>
            </a:r>
            <a:endParaRPr lang="pl-PL" sz="18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49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36866" name="Rectangle 23"/>
          <p:cNvSpPr>
            <a:spLocks noChangeArrowheads="1"/>
          </p:cNvSpPr>
          <p:nvPr/>
        </p:nvSpPr>
        <p:spPr bwMode="auto">
          <a:xfrm>
            <a:off x="684213" y="3205163"/>
            <a:ext cx="6408737" cy="1323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STUDENCI NIEPEŁNOSPRAWNI</a:t>
            </a: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68312" y="548680"/>
            <a:ext cx="7991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 smtClean="0">
                <a:latin typeface="Calibri" pitchFamily="34" charset="0"/>
              </a:rPr>
              <a:t>WYDZIAŁOWY PEŁNOMOCNIK DS. STUDENTÓW NIEPEŁNOSPRAWNYCH</a:t>
            </a:r>
            <a:endParaRPr lang="pl-PL" b="1" dirty="0">
              <a:latin typeface="Calibri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48107" y="1772816"/>
            <a:ext cx="867236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Calibri" panose="020F0502020204030204" pitchFamily="34" charset="0"/>
              </a:rPr>
              <a:t>Udział </a:t>
            </a:r>
            <a:r>
              <a:rPr lang="pl-PL" sz="1800" dirty="0">
                <a:latin typeface="Calibri" panose="020F0502020204030204" pitchFamily="34" charset="0"/>
              </a:rPr>
              <a:t>w cyklicznym spotkaniu integracyjnym studentów niepełnosprawnych, opiekunów i pracowników Biura ds. Osób Niepełnosprawnych „Poznaj z nami Kortowo</a:t>
            </a:r>
            <a:r>
              <a:rPr lang="pl-PL" sz="1800" dirty="0" smtClean="0">
                <a:latin typeface="Calibri" panose="020F0502020204030204" pitchFamily="34" charset="0"/>
              </a:rPr>
              <a:t>”.</a:t>
            </a:r>
            <a:endParaRPr lang="pl-PL" sz="1800" dirty="0">
              <a:latin typeface="Calibri" panose="020F0502020204030204" pitchFamily="34" charset="0"/>
            </a:endParaRPr>
          </a:p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anose="020F0502020204030204" pitchFamily="34" charset="0"/>
              </a:rPr>
              <a:t>przygotowanie materiałów informacyjnych dla studentów niepełnosprawnych I roku kierunków studiów realizowanych na Wydziale Nauk o Środowisku.  </a:t>
            </a:r>
          </a:p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anose="020F0502020204030204" pitchFamily="34" charset="0"/>
                <a:ea typeface="Calibri"/>
                <a:cs typeface="Times New Roman"/>
              </a:rPr>
              <a:t>Szkolenia pn. „Funkcjonowanie studentów z niepełnosprawnościami w środowisku akademickim 03-04.12.2018 r. UWM w Olsztynie</a:t>
            </a:r>
          </a:p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Calibri" panose="020F0502020204030204" pitchFamily="34" charset="0"/>
                <a:ea typeface="Calibri"/>
                <a:cs typeface="Times New Roman"/>
              </a:rPr>
              <a:t>Odebrano </a:t>
            </a:r>
            <a:r>
              <a:rPr lang="pl-PL" sz="1800" dirty="0">
                <a:latin typeface="Calibri" panose="020F0502020204030204" pitchFamily="34" charset="0"/>
                <a:ea typeface="Calibri"/>
                <a:cs typeface="Times New Roman"/>
              </a:rPr>
              <a:t>informacje nt. planowanych szkoleń dla wydziałowych opiekunów ds. studentów niepełnosprawnych.</a:t>
            </a:r>
          </a:p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anose="020F0502020204030204" pitchFamily="34" charset="0"/>
                <a:ea typeface="Calibri"/>
                <a:cs typeface="Times New Roman"/>
              </a:rPr>
              <a:t>Prace organizacyjne dot. udziału studentów z niepełnosprawnością w Juwenaliach Olsztyńskich </a:t>
            </a:r>
            <a:r>
              <a:rPr lang="pl-PL" sz="1800" dirty="0" err="1">
                <a:latin typeface="Calibri" panose="020F0502020204030204" pitchFamily="34" charset="0"/>
                <a:ea typeface="Calibri"/>
                <a:cs typeface="Times New Roman"/>
              </a:rPr>
              <a:t>Kortowiada</a:t>
            </a:r>
            <a:r>
              <a:rPr lang="pl-PL" sz="1800" dirty="0">
                <a:latin typeface="Calibri" panose="020F0502020204030204" pitchFamily="34" charset="0"/>
                <a:ea typeface="Calibri"/>
                <a:cs typeface="Times New Roman"/>
              </a:rPr>
              <a:t> 2019.</a:t>
            </a:r>
          </a:p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anose="020F0502020204030204" pitchFamily="34" charset="0"/>
                <a:ea typeface="Calibri"/>
                <a:cs typeface="Times New Roman"/>
              </a:rPr>
              <a:t>Warsztaty edukacyjne w Specjalnym Ośrodku Szkolno-Wychowawczym w Szymanowie – metodyka pracy z młodzieżą niepełnosprawną umysłowo. 29-04 i 10-05 2019r. Warsztaty dla studentów III roku kierunku turystyka i rekreacja, w ramach przedmiotu „turystyka i rekreacja osób starszych i niepełnosprawnych”.</a:t>
            </a:r>
          </a:p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>
                <a:latin typeface="Calibri" panose="020F0502020204030204" pitchFamily="34" charset="0"/>
                <a:ea typeface="Calibri"/>
                <a:cs typeface="Times New Roman"/>
              </a:rPr>
              <a:t>Udział w panelu dyskusyjnym i wywiadzie fokusowym „Dostępna Uczelnia” – projekt UE UWM w Olsztynie (06.05.2019r</a:t>
            </a:r>
            <a:r>
              <a:rPr lang="pl-PL" sz="1800" dirty="0" smtClean="0">
                <a:latin typeface="Calibri" panose="020F0502020204030204" pitchFamily="34" charset="0"/>
                <a:ea typeface="Calibri"/>
                <a:cs typeface="Times New Roman"/>
              </a:rPr>
              <a:t>.).</a:t>
            </a:r>
          </a:p>
          <a:p>
            <a:pPr marL="285750" lvl="0" indent="-285750">
              <a:buClr>
                <a:schemeClr val="bg2">
                  <a:lumMod val="50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Calibri" panose="020F0502020204030204" pitchFamily="34" charset="0"/>
                <a:ea typeface="Calibri"/>
                <a:cs typeface="Times New Roman"/>
              </a:rPr>
              <a:t>Konsultacje </a:t>
            </a:r>
            <a:r>
              <a:rPr lang="pl-PL" sz="1800" dirty="0">
                <a:latin typeface="Calibri" panose="020F0502020204030204" pitchFamily="34" charset="0"/>
                <a:ea typeface="Calibri"/>
                <a:cs typeface="Times New Roman"/>
              </a:rPr>
              <a:t>semestralne z pracownikami Biura ds. Studentów Niepełnosprawnych. </a:t>
            </a:r>
          </a:p>
        </p:txBody>
      </p:sp>
    </p:spTree>
    <p:extLst>
      <p:ext uri="{BB962C8B-B14F-4D97-AF65-F5344CB8AC3E}">
        <p14:creationId xmlns:p14="http://schemas.microsoft.com/office/powerpoint/2010/main" val="9850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38914" name="Rectangle 23"/>
          <p:cNvSpPr>
            <a:spLocks noChangeArrowheads="1"/>
          </p:cNvSpPr>
          <p:nvPr/>
        </p:nvSpPr>
        <p:spPr bwMode="auto">
          <a:xfrm>
            <a:off x="684213" y="3263900"/>
            <a:ext cx="6408737" cy="1206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DZIĘKUJĘ ZA UWAGĘ</a:t>
            </a:r>
          </a:p>
          <a:p>
            <a:pPr algn="ctr">
              <a:spcBef>
                <a:spcPct val="35000"/>
              </a:spcBef>
            </a:pP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4"/>
          <p:cNvSpPr txBox="1">
            <a:spLocks noGrp="1" noChangeArrowheads="1"/>
          </p:cNvSpPr>
          <p:nvPr>
            <p:ph idx="1"/>
          </p:nvPr>
        </p:nvSpPr>
        <p:spPr bwMode="auto">
          <a:xfrm>
            <a:off x="467544" y="2132856"/>
            <a:ext cx="7859216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35000"/>
              </a:spcBef>
              <a:buFontTx/>
              <a:buAutoNum type="arabicPeriod"/>
            </a:pPr>
            <a:r>
              <a:rPr lang="pl-PL" sz="1800" b="1" dirty="0" smtClean="0">
                <a:solidFill>
                  <a:schemeClr val="accent6">
                    <a:lumMod val="75000"/>
                  </a:schemeClr>
                </a:solidFill>
              </a:rPr>
              <a:t>Przegląd </a:t>
            </a:r>
            <a:r>
              <a:rPr lang="pl-PL" sz="1800" b="1" dirty="0">
                <a:solidFill>
                  <a:schemeClr val="accent6">
                    <a:lumMod val="75000"/>
                  </a:schemeClr>
                </a:solidFill>
              </a:rPr>
              <a:t>losowo wybranych prac dyplomowych pod kątem spełnia wymagań właściwych dla prac licencjackich/inżynierskich/magisterskich oraz zasadności ocen pracy dyplomowej, wystawionych przez opiekuna oraz </a:t>
            </a:r>
            <a:r>
              <a:rPr lang="pl-PL" sz="1800" b="1" dirty="0" smtClean="0">
                <a:solidFill>
                  <a:schemeClr val="accent6">
                    <a:lumMod val="75000"/>
                  </a:schemeClr>
                </a:solidFill>
              </a:rPr>
              <a:t>recenzenta</a:t>
            </a:r>
            <a:endParaRPr lang="pl-PL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421013" y="548680"/>
            <a:ext cx="1011713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500" kern="1200" cap="all">
                <a:solidFill>
                  <a:srgbClr val="6B7D7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9pPr>
          </a:lstStyle>
          <a:p>
            <a:pPr eaLnBrk="1" hangingPunct="1">
              <a:defRPr/>
            </a:pPr>
            <a:r>
              <a:rPr lang="pl-PL" sz="2400" b="1" dirty="0" smtClean="0">
                <a:latin typeface="Calibri" pitchFamily="34" charset="0"/>
              </a:rPr>
              <a:t>Wydziałowy Zespół ds. Zapewnienia Jakości Kształcenia</a:t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00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75" y="404813"/>
            <a:ext cx="6300788" cy="1262062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latin typeface="Calibri" pitchFamily="34" charset="0"/>
              </a:rPr>
              <a:t>Harmonogramy prac </a:t>
            </a:r>
            <a:br>
              <a:rPr lang="pl-PL" sz="2400" b="1" dirty="0" smtClean="0">
                <a:latin typeface="Calibri" pitchFamily="34" charset="0"/>
              </a:rPr>
            </a:br>
            <a:r>
              <a:rPr lang="pl-PL" sz="2400" b="1" dirty="0" smtClean="0">
                <a:latin typeface="Calibri" pitchFamily="34" charset="0"/>
              </a:rPr>
              <a:t>na rok akademicki 2018-2019</a:t>
            </a:r>
          </a:p>
        </p:txBody>
      </p:sp>
      <p:sp>
        <p:nvSpPr>
          <p:cNvPr id="19458" name="Rectangle 23"/>
          <p:cNvSpPr>
            <a:spLocks noChangeArrowheads="1"/>
          </p:cNvSpPr>
          <p:nvPr/>
        </p:nvSpPr>
        <p:spPr bwMode="auto">
          <a:xfrm>
            <a:off x="611188" y="3435350"/>
            <a:ext cx="6624637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35000"/>
              </a:spcBef>
            </a:pPr>
            <a:r>
              <a:rPr lang="pl-PL">
                <a:latin typeface="Calibri" pitchFamily="34" charset="0"/>
                <a:cs typeface="Times New Roman" pitchFamily="18" charset="0"/>
              </a:rPr>
              <a:t>Harmonogram prac Wydziałowego Systemu Zapewnienia Jakości Kształcenia</a:t>
            </a:r>
          </a:p>
          <a:p>
            <a:pPr>
              <a:spcBef>
                <a:spcPct val="35000"/>
              </a:spcBef>
            </a:pPr>
            <a:endParaRPr lang="pl-P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24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421013" y="548680"/>
            <a:ext cx="1011713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500" kern="1200" cap="all">
                <a:solidFill>
                  <a:srgbClr val="6B7D7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9pPr>
          </a:lstStyle>
          <a:p>
            <a:pPr eaLnBrk="1" hangingPunct="1">
              <a:defRPr/>
            </a:pPr>
            <a:r>
              <a:rPr lang="pl-PL" sz="2400" b="1" dirty="0" smtClean="0">
                <a:latin typeface="Calibri" pitchFamily="34" charset="0"/>
              </a:rPr>
              <a:t>Wydziałowy Zespół ds. Zapewnienia Jakości Kształcenia</a:t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>
              <a:latin typeface="Calibri" pitchFamily="34" charset="0"/>
            </a:endParaRPr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426671"/>
              </p:ext>
            </p:extLst>
          </p:nvPr>
        </p:nvGraphicFramePr>
        <p:xfrm>
          <a:off x="107504" y="1628800"/>
          <a:ext cx="8856984" cy="424942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80181"/>
                <a:gridCol w="8476803"/>
              </a:tblGrid>
              <a:tr h="1275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Lp.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Times New Roman"/>
                          <a:ea typeface="Times New Roman"/>
                        </a:rPr>
                        <a:t>Tematyka </a:t>
                      </a:r>
                      <a:endParaRPr lang="pl-P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pl-PL" sz="1400" b="1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5905" indent="-144145" algn="just"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effectLst/>
                          <a:latin typeface="Times New Roman"/>
                          <a:ea typeface="Times New Roman"/>
                        </a:rPr>
                        <a:t>Aplikacja </a:t>
                      </a: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Sylabus 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8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  <a:endParaRPr lang="pl-P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Omówienie zaleceń po akredytacji  kierunków:</a:t>
                      </a:r>
                      <a:r>
                        <a:rPr lang="pl-PL" sz="1400" b="1" baseline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 turystyka i rekreacja oraz inzynieria środowiska</a:t>
                      </a:r>
                      <a:endParaRPr lang="pl-PL" sz="1400" b="1" dirty="0" smtClean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  <a:p>
                      <a:pPr marL="111760" algn="just">
                        <a:spcAft>
                          <a:spcPts val="600"/>
                        </a:spcAft>
                      </a:pP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Aktualizacja </a:t>
                      </a: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procedur </a:t>
                      </a: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wydziałowych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541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b="1" dirty="0">
                          <a:effectLst/>
                          <a:latin typeface="Times New Roman"/>
                          <a:ea typeface="Times New Roman"/>
                        </a:rPr>
                        <a:t>3. 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Raport samooceny jednostki organizacyjnej (</a:t>
                      </a:r>
                      <a:r>
                        <a:rPr lang="pl-PL" sz="1400" b="1" dirty="0" err="1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WNoŚ</a:t>
                      </a: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) w obszarze dydaktyki za rok akademicki 2017-2018.</a:t>
                      </a:r>
                      <a:endParaRPr lang="pl-PL" sz="1400" dirty="0" smtClean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Raport </a:t>
                      </a: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z autoewaluacji przedmiotów realizowanych w semestrze letnim roku akademickiego </a:t>
                      </a: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2017-2018 </a:t>
                      </a: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(</a:t>
                      </a: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2017Z </a:t>
                      </a: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i </a:t>
                      </a: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2017L</a:t>
                      </a: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).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Raport „Weryfikacja efektów kształcenia przez studenta po zakończeniu studiów”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  <a:p>
                      <a:pPr marL="11176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Raport z badania losów zawodowych absolwenta – studia z perspektywy absolwenta (po 6 </a:t>
                      </a: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miesiącach, po </a:t>
                      </a: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3 </a:t>
                      </a:r>
                      <a:r>
                        <a:rPr lang="pl-PL" sz="1400" b="1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latach i po 5 latach)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541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400" dirty="0" smtClean="0">
                          <a:effectLst/>
                          <a:latin typeface="Times New Roman"/>
                          <a:ea typeface="Times New Roman"/>
                        </a:rPr>
                        <a:t>4.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lvl="0" indent="0">
                        <a:tabLst>
                          <a:tab pos="88900" algn="l"/>
                        </a:tabLst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Zmiany w programach kształcenia i programach studiów, w tym planach studiów na poszczególnych kierunkach kształcenia </a:t>
                      </a:r>
                      <a:r>
                        <a:rPr lang="pl-PL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WNoŚ</a:t>
                      </a: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88900" lvl="0" indent="0">
                        <a:tabLst>
                          <a:tab pos="88900" algn="l"/>
                        </a:tabLst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Weryfikacja zagadnień dyplomowych na I </a:t>
                      </a:r>
                      <a:r>
                        <a:rPr lang="pl-PL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II stopniu kształcenia.</a:t>
                      </a:r>
                    </a:p>
                    <a:p>
                      <a:pPr marL="88900" lvl="0" indent="0">
                        <a:tabLst>
                          <a:tab pos="88900" algn="l"/>
                        </a:tabLst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Zmiana oferty kształcenia 2019/2020 (dostosowanie oferty kształcenia do przepisów ustawy 2.0).</a:t>
                      </a:r>
                    </a:p>
                    <a:p>
                      <a:pPr marL="88900" lvl="0" indent="0">
                        <a:tabLst>
                          <a:tab pos="88900" algn="l"/>
                        </a:tabLst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Zasady rekrutacji </a:t>
                      </a:r>
                    </a:p>
                    <a:p>
                      <a:pPr marL="88900" lvl="0" indent="0">
                        <a:tabLst>
                          <a:tab pos="88900" algn="l"/>
                        </a:tabLst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Przyporządkowanie kierunków prowadzonych studiów do dyscyplin naukowych (dostosowanie do ustawy 2.0) </a:t>
                      </a:r>
                    </a:p>
                    <a:p>
                      <a:pPr marL="88900" lvl="0" indent="0">
                        <a:tabLst>
                          <a:tab pos="88900" algn="l"/>
                        </a:tabLst>
                      </a:pPr>
                      <a:r>
                        <a:rPr lang="pl-PL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Określenie programów studiów prowadzonych kierunków i poziomów kształcenia (dostosowanie do ustawy 2.0)</a:t>
                      </a:r>
                    </a:p>
                  </a:txBody>
                  <a:tcPr marL="41002" marR="4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77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68313" y="549275"/>
            <a:ext cx="820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badania opinii i ankietyzacji</a:t>
            </a:r>
          </a:p>
        </p:txBody>
      </p:sp>
      <p:sp>
        <p:nvSpPr>
          <p:cNvPr id="4" name="Symbol zastępczy tekstu 2"/>
          <p:cNvSpPr txBox="1">
            <a:spLocks/>
          </p:cNvSpPr>
          <p:nvPr/>
        </p:nvSpPr>
        <p:spPr bwMode="auto">
          <a:xfrm>
            <a:off x="429975" y="2204864"/>
            <a:ext cx="8207375" cy="3024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342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5AE53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8058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</a:rPr>
              <a:t>Na Wydziale Nauk o Środowisku w roku akademickim 2018/2019 przeprowadzono: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l-PL" sz="18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indent="-342900" eaLnBrk="1" hangingPunct="1">
              <a:buFont typeface="Wingdings" pitchFamily="2" charset="2"/>
              <a:buAutoNum type="arabicPeriod"/>
            </a:pPr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</a:rPr>
              <a:t>Ankietową ocenę zajęć na wszystkich kierunkach i stopniach kształcenia. </a:t>
            </a:r>
          </a:p>
          <a:p>
            <a:pPr indent="-342900" eaLnBrk="1" hangingPunct="1">
              <a:buFont typeface="Wingdings" pitchFamily="2" charset="2"/>
              <a:buAutoNum type="arabicPeriod"/>
            </a:pPr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</a:rPr>
              <a:t>Badania ankietowe Jakość realizacji zajęć dydaktycznych</a:t>
            </a:r>
          </a:p>
          <a:p>
            <a:pPr indent="-342900" eaLnBrk="1" hangingPunct="1">
              <a:buFont typeface="Wingdings" pitchFamily="2" charset="2"/>
              <a:buAutoNum type="arabicPeriod"/>
            </a:pPr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</a:rPr>
              <a:t>Autoewaluację kształcenia</a:t>
            </a:r>
          </a:p>
          <a:p>
            <a:pPr indent="-342900" eaLnBrk="1" hangingPunct="1">
              <a:buFont typeface="Wingdings" pitchFamily="2" charset="2"/>
              <a:buAutoNum type="arabicPeriod"/>
            </a:pPr>
            <a:r>
              <a:rPr lang="pl-PL" sz="1800" b="1" dirty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</a:rPr>
              <a:t>Weryfikacja efektów kształcenia przez studenta po zakończeniu studiów</a:t>
            </a:r>
            <a:endParaRPr lang="pl-PL" sz="18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indent="-342900" eaLnBrk="1" hangingPunct="1">
              <a:buFont typeface="Wingdings" pitchFamily="2" charset="2"/>
              <a:buAutoNum type="arabicPeriod"/>
            </a:pPr>
            <a:endParaRPr lang="pl-PL" sz="18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pl-PL" sz="18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Wyniki ankietyzacji są opracowywane i zostaną przedstawione w formie protokołów zbiorczych</a:t>
            </a:r>
            <a:endParaRPr lang="pl-PL" sz="18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10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908050"/>
            <a:ext cx="7200900" cy="1262063"/>
          </a:xfrm>
        </p:spPr>
        <p:txBody>
          <a:bodyPr/>
          <a:lstStyle/>
          <a:p>
            <a:pPr>
              <a:defRPr/>
            </a:pPr>
            <a:r>
              <a:rPr lang="pl-PL" sz="2400" b="1" dirty="0" smtClean="0">
                <a:solidFill>
                  <a:schemeClr val="tx1"/>
                </a:solidFill>
                <a:latin typeface="Calibri" pitchFamily="34" charset="0"/>
              </a:rPr>
              <a:t>Zespół ds. Zapewnienia Jakości Kształcenia </a:t>
            </a:r>
            <a:r>
              <a:rPr lang="pl-PL" sz="2400" b="1" dirty="0" smtClean="0">
                <a:latin typeface="Calibri" pitchFamily="34" charset="0"/>
              </a:rPr>
              <a:t/>
            </a:r>
            <a:br>
              <a:rPr lang="pl-PL" sz="2400" b="1" dirty="0" smtClean="0">
                <a:latin typeface="Calibri" pitchFamily="34" charset="0"/>
              </a:rPr>
            </a:br>
            <a:endParaRPr lang="pl-PL" sz="2400" b="1" dirty="0" smtClean="0"/>
          </a:p>
        </p:txBody>
      </p:sp>
      <p:sp>
        <p:nvSpPr>
          <p:cNvPr id="23554" name="Rectangle 23"/>
          <p:cNvSpPr>
            <a:spLocks noChangeArrowheads="1"/>
          </p:cNvSpPr>
          <p:nvPr/>
        </p:nvSpPr>
        <p:spPr bwMode="auto">
          <a:xfrm>
            <a:off x="1258888" y="3213100"/>
            <a:ext cx="5545137" cy="1206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000" b="1">
                <a:latin typeface="Calibri" pitchFamily="34" charset="0"/>
              </a:rPr>
              <a:t>RYBACTWO</a:t>
            </a:r>
          </a:p>
          <a:p>
            <a:pPr algn="ctr">
              <a:spcBef>
                <a:spcPct val="35000"/>
              </a:spcBef>
            </a:pPr>
            <a:endParaRPr lang="pl-P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752600"/>
            <a:ext cx="8363272" cy="4772744"/>
          </a:xfrm>
        </p:spPr>
        <p:txBody>
          <a:bodyPr/>
          <a:lstStyle/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Opracowanie </a:t>
            </a:r>
            <a:r>
              <a:rPr lang="pl-PL" sz="1400" dirty="0"/>
              <a:t>programu studiów dla nowej specjalności anglojęzycznej na studiach pierwszego stopnia na kierunku rybactwo, uruchomionej od roku akademickiego 2019/2020 pod nazwą „Applied </a:t>
            </a:r>
            <a:r>
              <a:rPr lang="pl-PL" sz="1400" dirty="0" err="1"/>
              <a:t>Ichthyology</a:t>
            </a:r>
            <a:r>
              <a:rPr lang="pl-PL" sz="1400" dirty="0"/>
              <a:t>”;</a:t>
            </a:r>
          </a:p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Dostosowanie </a:t>
            </a:r>
            <a:r>
              <a:rPr lang="pl-PL" sz="1400" dirty="0"/>
              <a:t>wszystkich programów studiów rozpoczynających się od roku akademickiego 2019/2020 realizowanych na kierunku rybactwo do wymagań określonych w Uchwale Nr 368 Senatu UWM w Olsztynie z dnia 30 listopada 2018 roku w sprawie zasad opracowywania programów studiów wyższych;</a:t>
            </a:r>
          </a:p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Dostosowanie </a:t>
            </a:r>
            <a:r>
              <a:rPr lang="pl-PL" sz="1400" dirty="0"/>
              <a:t>programu studiów podyplomowych „Ichtiologia i akwakultura” (od roku akademickiego 2019/2020) do wymagań określonych w Uchwale Nr 368 Senatu UWM w Olsztynie z dnia 30 listopada 2018 roku w sprawie zasad opracowywania programów studiów wyższych;</a:t>
            </a:r>
          </a:p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Zaopiniowanie propozycji </a:t>
            </a:r>
            <a:r>
              <a:rPr lang="pl-PL" sz="1400" dirty="0"/>
              <a:t>zmian w programie studiów podyplomowych „Ichtiologia i akwakultura”;</a:t>
            </a:r>
          </a:p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Zaopiniowanie propozycji </a:t>
            </a:r>
            <a:r>
              <a:rPr lang="pl-PL" sz="1400" dirty="0"/>
              <a:t>tematów prac inżynierskich i magisterskich na kierunku rybactwo, zgłoszonych przez pracowników Katedry Biologii i Hodowli Ryb, Katedry Ichtiologii oraz Katedry Rybactwa Jeziorowego i Rzecznego Wydziału Nauk o Środowisku, których obrony zaplanowano, odpowiednio na luty i czerwiec 2020 roku;</a:t>
            </a:r>
          </a:p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 err="1" smtClean="0"/>
              <a:t>Wweryfikacja</a:t>
            </a:r>
            <a:r>
              <a:rPr lang="pl-PL" sz="1400" dirty="0" smtClean="0"/>
              <a:t> zagadnień na egzaminy dyplomowe na studiach stacjonarnych I </a:t>
            </a:r>
            <a:r>
              <a:rPr lang="pl-PL" sz="1400" dirty="0" err="1" smtClean="0"/>
              <a:t>i</a:t>
            </a:r>
            <a:r>
              <a:rPr lang="pl-PL" sz="1400" dirty="0" smtClean="0"/>
              <a:t> II stopnia na kierunku rybactwo (od cyklu kształcenia 2018/2019);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404813"/>
            <a:ext cx="83534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>
                <a:latin typeface="Calibri" pitchFamily="34" charset="0"/>
              </a:rPr>
              <a:t>na kierunku </a:t>
            </a:r>
            <a:r>
              <a:rPr lang="pl-PL" b="1" dirty="0" smtClean="0">
                <a:latin typeface="Calibri" pitchFamily="34" charset="0"/>
              </a:rPr>
              <a:t>RYBACTWO</a:t>
            </a:r>
            <a:endParaRPr lang="pl-PL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12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752600"/>
            <a:ext cx="8363272" cy="4772744"/>
          </a:xfrm>
        </p:spPr>
        <p:txBody>
          <a:bodyPr/>
          <a:lstStyle/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Zaopiniowanie </a:t>
            </a:r>
            <a:r>
              <a:rPr lang="pl-PL" sz="1400" dirty="0"/>
              <a:t>wniosku w sprawie powierzenia wykładów Panu dr inż. Krzysztofowi Kozłowskiemu z przedmiotów: Technika połowu ryb, Ocena jakości środowiska wodnego na podstawie stanu ichtiofauny oraz Akwakultura ryb ciepłolubnych i tropikalnych, realizowanych na studiach stacjonarnych I lub II stopnia kierunku rybactwo; </a:t>
            </a:r>
          </a:p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 err="1" smtClean="0"/>
              <a:t>Zaopiniowaniewniosku</a:t>
            </a:r>
            <a:r>
              <a:rPr lang="pl-PL" sz="1400" dirty="0" smtClean="0"/>
              <a:t> </a:t>
            </a:r>
            <a:r>
              <a:rPr lang="pl-PL" sz="1400" dirty="0"/>
              <a:t>w sprawie powierzenia wykładów Panu dr inż. Mariuszowi Szmytowi z przedmiotów: Chów i hodowla ryb, Paszoznawstwo i żywienie ryb oraz Akwakultura ryb zimnolubnych, realizowanych na studiach stacjonarnych I lub II stopnia kierunku rybactwo;</a:t>
            </a:r>
            <a:r>
              <a:rPr lang="pl-PL" sz="1400" b="1" dirty="0"/>
              <a:t> </a:t>
            </a:r>
            <a:endParaRPr lang="pl-PL" sz="1400" dirty="0"/>
          </a:p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Ustalenie </a:t>
            </a:r>
            <a:r>
              <a:rPr lang="pl-PL" sz="1400" dirty="0"/>
              <a:t>strategii i metod promocji studiów na kierunku rybactwo oraz przydzielenie zadań członkom Zespołu i pracownikom poszczególnych Katedr „rybackich” w zakresie propagowania oferty dydaktycznej w środkach masowego przekazu, na stronach internetowych, w trakcie bezpośrednich spotkań z młodzieżą (Olsztyńskie Dni Nauki, Dni Otwartych Drzwi UWM, giełdy organizowane w placówkach edukacyjnych, imprezy plenerowe tj.: zawody wędkarskie, pikniki);</a:t>
            </a:r>
          </a:p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Przygotowanie </a:t>
            </a:r>
            <a:r>
              <a:rPr lang="pl-PL" sz="1400" dirty="0"/>
              <a:t>informacji o kierunkach prowadzonych w języku angielskim dla Biura Współpracy Międzynarodowej do celów promocyjnych oraz prowadzenia indywidualnych konsultacji z zakresu warunków i sposobie rekrutacji dla osób zainteresowanych podjęciem studiów na kierunkach Applied </a:t>
            </a:r>
            <a:r>
              <a:rPr lang="pl-PL" sz="1400" dirty="0" err="1"/>
              <a:t>Ichthyology</a:t>
            </a:r>
            <a:r>
              <a:rPr lang="pl-PL" sz="1400" dirty="0"/>
              <a:t> oraz </a:t>
            </a:r>
            <a:r>
              <a:rPr lang="pl-PL" sz="1400" dirty="0" err="1"/>
              <a:t>Aquaculture</a:t>
            </a:r>
            <a:r>
              <a:rPr lang="pl-PL" sz="1400" dirty="0"/>
              <a:t> and </a:t>
            </a:r>
            <a:r>
              <a:rPr lang="pl-PL" sz="1400" dirty="0" err="1"/>
              <a:t>Fisheries</a:t>
            </a:r>
            <a:r>
              <a:rPr lang="pl-PL" sz="1400" dirty="0"/>
              <a:t> (głównie z Indii, Bangladeszu i Ghany);</a:t>
            </a:r>
          </a:p>
          <a:p>
            <a:endParaRPr lang="pl-PL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404813"/>
            <a:ext cx="83534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>
                <a:latin typeface="Calibri" pitchFamily="34" charset="0"/>
              </a:rPr>
              <a:t>na kierunku </a:t>
            </a:r>
            <a:r>
              <a:rPr lang="pl-PL" b="1" dirty="0" smtClean="0">
                <a:latin typeface="Calibri" pitchFamily="34" charset="0"/>
              </a:rPr>
              <a:t>RYBACTWO</a:t>
            </a:r>
            <a:endParaRPr lang="pl-PL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752600"/>
            <a:ext cx="8363272" cy="4772744"/>
          </a:xfrm>
        </p:spPr>
        <p:txBody>
          <a:bodyPr/>
          <a:lstStyle/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 smtClean="0"/>
              <a:t>wypracowania </a:t>
            </a:r>
            <a:r>
              <a:rPr lang="pl-PL" sz="1400" dirty="0"/>
              <a:t>stanowiska dotyczącego ewentualnych zmian w zakresie warunków, trybu oraz terminu rozpoczęcia i zakończenia planowanej rekrutacji na rok akademicki 2019/2020 na kierunku rybactwo; </a:t>
            </a:r>
          </a:p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wypracowania stanowiska dotyczącego przyjmowania laureatów i finalistów olimpiad oraz konkursów stopnia centralnego przy planowanej rekrutacji na rok akademicki 2019/2020 na I rok studiów kierunku rybactwo;</a:t>
            </a:r>
          </a:p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zaopiniowania możliwości podjęcia studiów II stopnia na kierunku rybactwo przez inż. Tomasza </a:t>
            </a:r>
            <a:r>
              <a:rPr lang="pl-PL" sz="1400" dirty="0" err="1"/>
              <a:t>Tymoszczuka</a:t>
            </a:r>
            <a:r>
              <a:rPr lang="pl-PL" sz="1400" dirty="0"/>
              <a:t>;</a:t>
            </a:r>
          </a:p>
          <a:p>
            <a:pPr lvl="0">
              <a:buSzPct val="150000"/>
              <a:buFont typeface="Courier New" panose="02070309020205020404" pitchFamily="49" charset="0"/>
              <a:buChar char="o"/>
            </a:pPr>
            <a:r>
              <a:rPr lang="pl-PL" sz="1400" dirty="0"/>
              <a:t>wypracowania stanowiska dotyczącego zasad przeprowadzania hospitacji zajęć dydaktycznych realizowanych na Wydziale Nauk o Środowisku</a:t>
            </a:r>
          </a:p>
          <a:p>
            <a:endParaRPr lang="pl-PL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404813"/>
            <a:ext cx="83534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Calibri" pitchFamily="34" charset="0"/>
              </a:rPr>
              <a:t>Zespół ds. Zapewnienia Jakości Kształcenia </a:t>
            </a:r>
          </a:p>
          <a:p>
            <a:pPr algn="ctr"/>
            <a:r>
              <a:rPr lang="pl-PL" b="1" dirty="0">
                <a:latin typeface="Calibri" pitchFamily="34" charset="0"/>
              </a:rPr>
              <a:t>na kierunku </a:t>
            </a:r>
            <a:r>
              <a:rPr lang="pl-PL" b="1" dirty="0" smtClean="0">
                <a:latin typeface="Calibri" pitchFamily="34" charset="0"/>
              </a:rPr>
              <a:t>RYBACTWO</a:t>
            </a:r>
            <a:endParaRPr lang="pl-PL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00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1180</TotalTime>
  <Words>1461</Words>
  <Application>Microsoft Office PowerPoint</Application>
  <PresentationFormat>Pokaz na ekranie (4:3)</PresentationFormat>
  <Paragraphs>148</Paragraphs>
  <Slides>24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Apteka</vt:lpstr>
      <vt:lpstr>Wydział Nauk o Środowisku  </vt:lpstr>
      <vt:lpstr>Harmonogramy prac  na rok akademicki 2018-2019</vt:lpstr>
      <vt:lpstr>Harmonogramy prac  na rok akademicki 2018-2019</vt:lpstr>
      <vt:lpstr>Prezentacja programu PowerPoint</vt:lpstr>
      <vt:lpstr>Prezentacja programu PowerPoint</vt:lpstr>
      <vt:lpstr>Zespół ds. Zapewnienia Jakości Kształcenia  </vt:lpstr>
      <vt:lpstr>Prezentacja programu PowerPoint</vt:lpstr>
      <vt:lpstr>Prezentacja programu PowerPoint</vt:lpstr>
      <vt:lpstr>Prezentacja programu PowerPoint</vt:lpstr>
      <vt:lpstr>Zespół ds. Zapewnienia Jakości Kształcenia  </vt:lpstr>
      <vt:lpstr>Prezentacja programu PowerPoint</vt:lpstr>
      <vt:lpstr>Prezentacja programu PowerPoint</vt:lpstr>
      <vt:lpstr>Zespół ds. Zapewnienia Jakości Kształcenia  </vt:lpstr>
      <vt:lpstr>Prezentacja programu PowerPoint</vt:lpstr>
      <vt:lpstr>Prezentacja programu PowerPoint</vt:lpstr>
      <vt:lpstr>Zespół ds. Zapewnienia Jakości Kształcenia  </vt:lpstr>
      <vt:lpstr>Prezentacja programu PowerPoint</vt:lpstr>
      <vt:lpstr>Zespół ds. Zapewnienia Jakości Kształcenia  </vt:lpstr>
      <vt:lpstr>ERASMUS+</vt:lpstr>
      <vt:lpstr>ERASMUS+</vt:lpstr>
      <vt:lpstr>Zespół ds. Zapewnienia Jakości Kształcenia  </vt:lpstr>
      <vt:lpstr>Prezentacja programu PowerPoint</vt:lpstr>
      <vt:lpstr>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Propozycje zmian w procedurze badania jakości realizacji zajęć dydaktycznych zgłoszone przez Jednostki UWM w Olsztynie</dc:title>
  <dc:creator>a.stec</dc:creator>
  <cp:lastModifiedBy>Urszula Filipkowska</cp:lastModifiedBy>
  <cp:revision>141</cp:revision>
  <cp:lastPrinted>2019-07-10T11:41:31Z</cp:lastPrinted>
  <dcterms:created xsi:type="dcterms:W3CDTF">2017-03-27T06:47:01Z</dcterms:created>
  <dcterms:modified xsi:type="dcterms:W3CDTF">2019-07-10T11:41:47Z</dcterms:modified>
</cp:coreProperties>
</file>