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5" r:id="rId2"/>
    <p:sldId id="287" r:id="rId3"/>
    <p:sldId id="312" r:id="rId4"/>
    <p:sldId id="315" r:id="rId5"/>
    <p:sldId id="316" r:id="rId6"/>
    <p:sldId id="318" r:id="rId7"/>
    <p:sldId id="301" r:id="rId8"/>
    <p:sldId id="313" r:id="rId9"/>
    <p:sldId id="303" r:id="rId10"/>
    <p:sldId id="314" r:id="rId11"/>
    <p:sldId id="304" r:id="rId12"/>
    <p:sldId id="319" r:id="rId13"/>
    <p:sldId id="302" r:id="rId14"/>
    <p:sldId id="323" r:id="rId15"/>
    <p:sldId id="308" r:id="rId16"/>
    <p:sldId id="320" r:id="rId17"/>
    <p:sldId id="321" r:id="rId18"/>
    <p:sldId id="307" r:id="rId19"/>
    <p:sldId id="322" r:id="rId20"/>
    <p:sldId id="305" r:id="rId21"/>
  </p:sldIdLst>
  <p:sldSz cx="9144000" cy="6858000" type="screen4x3"/>
  <p:notesSz cx="6858000" cy="10001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2" autoAdjust="0"/>
    <p:restoredTop sz="94575" autoAdjust="0"/>
  </p:normalViewPr>
  <p:slideViewPr>
    <p:cSldViewPr>
      <p:cViewPr varScale="1">
        <p:scale>
          <a:sx n="82" d="100"/>
          <a:sy n="82" d="100"/>
        </p:scale>
        <p:origin x="-114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8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7"/>
    </p:cViewPr>
  </p:sorterViewPr>
  <p:notesViewPr>
    <p:cSldViewPr>
      <p:cViewPr varScale="1">
        <p:scale>
          <a:sx n="60" d="100"/>
          <a:sy n="60" d="100"/>
        </p:scale>
        <p:origin x="-2611" y="-82"/>
      </p:cViewPr>
      <p:guideLst>
        <p:guide orient="horz" pos="315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287253F-37CB-408B-97A9-D59A2E5753EA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908480-DB88-4867-9A91-3AB2AD4C46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269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85F359-AE4C-47EB-8A72-460138719DC7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ABA6E5-84EA-4B54-80BE-AAD8AC4E2E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1814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087FC2-E9C1-4036-83FB-ED75BC679CAD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>
                <a:latin typeface="Arial" charset="0"/>
              </a:rPr>
              <a:t>Biology in environmental studies</a:t>
            </a:r>
          </a:p>
          <a:p>
            <a:pPr eaLnBrk="1" hangingPunct="1"/>
            <a:endParaRPr lang="pl-PL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7CD5-BB0B-4D82-BAB0-FD648C985AB1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1201445-F08B-4D30-8F29-B0F3F27370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3828-41D7-4B9E-9CF8-074325B7BE08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4BA8-B113-4EAB-880E-D338949081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9640-3DE0-4682-8EE6-249B72FCECB6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F5DEA-52B2-4098-9F37-9CD33FA0FA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3D4A7-4FC4-4F7A-98E7-002917EBD19A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7A7E-5316-49B1-9F50-0DD4C009C1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2CED-BCAD-4453-9591-BF2DDC562649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CA48-2493-43BA-9791-9DD4F89199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4581-7B57-46E3-A893-89708686F1EA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18FC9-1F27-4E32-83BD-187E69B681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BCDC-AADD-43EB-A3F2-C3E626974BE6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8BE6-AECB-47B3-98B5-C9A6C7B0E2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CE6A-FE88-4C31-9960-D3F2F55D6AFF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E8049-84DD-4CDD-B4F1-8C13D3579E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A443A-5253-4F91-9886-3B6216A8147C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1E085-D768-4416-B3A0-25E66B4870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C825A-5773-426F-B292-779C8B07A895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3BB22-5325-4933-9C5E-937E619F9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D5EE8-C93D-4514-A975-4CE056D8CF49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1530-C863-4BF6-9CC9-99FD1BE782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49BB2-FCCE-401C-B42E-0C426170A74F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4FD6D-659C-4FD4-B0FC-59F63DC33E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D29F2F-4127-4FDB-8F6A-F07ABFFEDB8D}" type="datetimeFigureOut">
              <a:rPr lang="pl-PL"/>
              <a:pPr>
                <a:defRPr/>
              </a:pPr>
              <a:t>2018-10-18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097B01-079D-49B6-B294-33A1306895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78" r:id="rId11"/>
    <p:sldLayoutId id="21474836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571500"/>
            <a:ext cx="10072688" cy="1663700"/>
          </a:xfrm>
        </p:spPr>
        <p:txBody>
          <a:bodyPr/>
          <a:lstStyle/>
          <a:p>
            <a:pPr eaLnBrk="1" hangingPunct="1">
              <a:defRPr/>
            </a:pPr>
            <a:r>
              <a:rPr lang="pl-PL" sz="3600" dirty="0" smtClean="0">
                <a:latin typeface="Calibri" pitchFamily="34" charset="0"/>
              </a:rPr>
              <a:t>Wydział Nauk o Środowisku </a:t>
            </a:r>
            <a:r>
              <a:rPr lang="en-GB" sz="3600" dirty="0" smtClean="0">
                <a:latin typeface="Calibri" pitchFamily="34" charset="0"/>
              </a:rPr>
              <a:t/>
            </a:r>
            <a:br>
              <a:rPr lang="en-GB" sz="3600" dirty="0" smtClean="0">
                <a:latin typeface="Calibri" pitchFamily="34" charset="0"/>
              </a:rPr>
            </a:br>
            <a:endParaRPr lang="en-GB" sz="3600" dirty="0" smtClean="0"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258799"/>
            <a:ext cx="6552728" cy="1178313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spcBef>
                <a:spcPts val="600"/>
              </a:spcBef>
            </a:pPr>
            <a:r>
              <a:rPr lang="pl-PL" sz="2000" b="1" cap="none" dirty="0" smtClean="0">
                <a:solidFill>
                  <a:schemeClr val="tx1"/>
                </a:solidFill>
                <a:latin typeface="Calibri" pitchFamily="34" charset="0"/>
              </a:rPr>
              <a:t>WYDZIAŁOWY SYSTEM ZAPEWNIENIA </a:t>
            </a:r>
          </a:p>
          <a:p>
            <a:pPr eaLnBrk="1" hangingPunct="1">
              <a:lnSpc>
                <a:spcPct val="70000"/>
              </a:lnSpc>
            </a:pPr>
            <a:r>
              <a:rPr lang="pl-PL" sz="2000" b="1" cap="none" dirty="0" smtClean="0">
                <a:solidFill>
                  <a:schemeClr val="tx1"/>
                </a:solidFill>
                <a:latin typeface="Calibri" pitchFamily="34" charset="0"/>
              </a:rPr>
              <a:t>JAKOŚCI KSZTAŁCENIA </a:t>
            </a:r>
          </a:p>
          <a:p>
            <a:pPr eaLnBrk="1" hangingPunct="1">
              <a:lnSpc>
                <a:spcPct val="70000"/>
              </a:lnSpc>
            </a:pPr>
            <a:endParaRPr lang="pl-PL" sz="1100" b="1" cap="none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pl-PL" b="1" cap="none" dirty="0" smtClean="0">
                <a:solidFill>
                  <a:schemeClr val="tx1"/>
                </a:solidFill>
                <a:latin typeface="Calibri" pitchFamily="34" charset="0"/>
              </a:rPr>
              <a:t>RAPORT ZA ROK AKADEMICKI </a:t>
            </a:r>
            <a:r>
              <a:rPr lang="pl-PL" b="1" cap="none" dirty="0" smtClean="0">
                <a:solidFill>
                  <a:schemeClr val="tx1"/>
                </a:solidFill>
                <a:latin typeface="Calibri" pitchFamily="34" charset="0"/>
              </a:rPr>
              <a:t>2017-2018</a:t>
            </a:r>
            <a:endParaRPr lang="pl-PL" b="1" cap="none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70000"/>
              </a:lnSpc>
            </a:pPr>
            <a:endParaRPr lang="pl-PL" sz="1000" b="1" cap="none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419872" y="4729815"/>
            <a:ext cx="3799823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70000"/>
              </a:lnSpc>
            </a:pPr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dr hab. </a:t>
            </a:r>
            <a:r>
              <a:rPr lang="pl-PL" sz="1400" b="1" dirty="0" err="1" smtClean="0">
                <a:latin typeface="Calibri" pitchFamily="34" charset="0"/>
                <a:ea typeface="Adobe Arabic"/>
                <a:cs typeface="Adobe Arabic"/>
              </a:rPr>
              <a:t>inż..URSZULA</a:t>
            </a:r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   FILIPKOWSKA, prof. UWM</a:t>
            </a:r>
          </a:p>
          <a:p>
            <a:pPr eaLnBrk="1" hangingPunct="1"/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prodziekan ds.. kształcenia</a:t>
            </a:r>
            <a:endParaRPr lang="pl-PL" sz="1400" b="1" dirty="0">
              <a:latin typeface="Calibri" pitchFamily="34" charset="0"/>
              <a:ea typeface="Adobe Arabic"/>
              <a:cs typeface="Adobe Arab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916760"/>
          </a:xfrm>
        </p:spPr>
        <p:txBody>
          <a:bodyPr/>
          <a:lstStyle/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przygotowano i poddano analizie dokumenty  związane z powołaniem specjalności w języku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angielskim: na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studiach </a:t>
            </a:r>
            <a:endParaRPr lang="pl-PL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4300" lvl="0" indent="0">
              <a:buClr>
                <a:schemeClr val="bg2">
                  <a:lumMod val="50000"/>
                </a:schemeClr>
              </a:buClr>
              <a:buSzPct val="150000"/>
              <a:buNone/>
            </a:pP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- 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studia I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stopnia – </a:t>
            </a:r>
            <a:r>
              <a:rPr lang="pl-PL" sz="1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Environmental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Engineering (EE) </a:t>
            </a:r>
            <a:endParaRPr lang="pl-PL" sz="1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4300" lvl="0" indent="0">
              <a:buClr>
                <a:schemeClr val="bg2">
                  <a:lumMod val="50000"/>
                </a:schemeClr>
              </a:buClr>
              <a:buSzPct val="150000"/>
              <a:buNone/>
            </a:pP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-  studia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II stopnia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–„</a:t>
            </a:r>
            <a:r>
              <a:rPr lang="pl-PL" sz="1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Biotechnology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” (MBT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endParaRPr lang="pl-PL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zasady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przyjmowania na I rok studiów laureatów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i finalistów olimpiad konkursów stopnia centralnego,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analiza dorobku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nauczycieli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w odniesieniu do prowadzonych przedmiotów, sporządzono listę osób, które nie mają wystarczających kompetencji do prowadzenia zajęć,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wprowadzono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zmiany w siatkach godzin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dla roku akademickiego 2018/2019 na studiach stacjonarnych I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 II stopnia wynikających z autoewaluacji kształcenia na kierunku inżynieria środowiska, propozycji kierowników katedr i koordynatorów przedmiotów, 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opiniowanie zmian koordynatorów przedmiotów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 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weryfikacja tematów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prac inżynierskich i magisterskich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zaproponowanych przez Katedry w roku akademickim 2018/2019,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przygotowano dokumenty związane z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akredytacją kierunku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przeprowadzaną przez PKA, niektórzy członkowie Zespołu brali czynny udział w akredytacji,</a:t>
            </a:r>
          </a:p>
          <a:p>
            <a:pPr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promocja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studiów na kierunku inżynieria środowiska. </a:t>
            </a:r>
            <a:endParaRPr lang="pl-PL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akcję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mailową z informacją o niestacjonarnych  studiach II stopnia skierowaną do urzędów gmin województw warmińsko-warmińskiego, podlaskiego, mazowieckiego, kujawsko-pomorskiego i pomorskiego. </a:t>
            </a:r>
          </a:p>
          <a:p>
            <a:endParaRPr lang="pl-PL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INŻYNIERIA ŚRODOWISKA</a:t>
            </a:r>
          </a:p>
        </p:txBody>
      </p:sp>
    </p:spTree>
    <p:extLst>
      <p:ext uri="{BB962C8B-B14F-4D97-AF65-F5344CB8AC3E}">
        <p14:creationId xmlns:p14="http://schemas.microsoft.com/office/powerpoint/2010/main" val="24522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9698" name="Rectangle 23"/>
          <p:cNvSpPr>
            <a:spLocks noChangeArrowheads="1"/>
          </p:cNvSpPr>
          <p:nvPr/>
        </p:nvSpPr>
        <p:spPr bwMode="auto">
          <a:xfrm>
            <a:off x="684213" y="3514725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TURYSTYKA I REKREACJA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1628800"/>
            <a:ext cx="820891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Przygotowano </a:t>
            </a:r>
            <a:r>
              <a:rPr lang="pl-PL" sz="1400" dirty="0">
                <a:latin typeface="Calibri" panose="020F0502020204030204" pitchFamily="34" charset="0"/>
              </a:rPr>
              <a:t>założenia do </a:t>
            </a:r>
            <a:r>
              <a:rPr lang="pl-PL" sz="1400" b="1" dirty="0">
                <a:latin typeface="Calibri" panose="020F0502020204030204" pitchFamily="34" charset="0"/>
              </a:rPr>
              <a:t>procedury weryfikacji prac dyplomowych</a:t>
            </a:r>
            <a:r>
              <a:rPr lang="pl-PL" sz="1400" dirty="0">
                <a:latin typeface="Calibri" panose="020F0502020204030204" pitchFamily="34" charset="0"/>
              </a:rPr>
              <a:t>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Analizowano </a:t>
            </a:r>
            <a:r>
              <a:rPr lang="pl-PL" sz="1400" dirty="0">
                <a:latin typeface="Calibri" panose="020F0502020204030204" pitchFamily="34" charset="0"/>
              </a:rPr>
              <a:t>kierunki i rozwiązania w zakresie </a:t>
            </a:r>
            <a:r>
              <a:rPr lang="pl-PL" sz="1400" b="1" dirty="0">
                <a:latin typeface="Calibri" panose="020F0502020204030204" pitchFamily="34" charset="0"/>
              </a:rPr>
              <a:t>działań promocyjnych </a:t>
            </a:r>
            <a:r>
              <a:rPr lang="pl-PL" sz="1400" dirty="0">
                <a:latin typeface="Calibri" panose="020F0502020204030204" pitchFamily="34" charset="0"/>
              </a:rPr>
              <a:t>na wydziale oraz nowe koncepcje działań promocyjnych dla kierunku </a:t>
            </a:r>
            <a:r>
              <a:rPr lang="pl-PL" sz="1400" dirty="0" err="1">
                <a:latin typeface="Calibri" panose="020F0502020204030204" pitchFamily="34" charset="0"/>
              </a:rPr>
              <a:t>TiR</a:t>
            </a:r>
            <a:r>
              <a:rPr lang="pl-PL" sz="1400" dirty="0">
                <a:latin typeface="Calibri" panose="020F0502020204030204" pitchFamily="34" charset="0"/>
              </a:rPr>
              <a:t> - studiów I </a:t>
            </a:r>
            <a:r>
              <a:rPr lang="pl-PL" sz="1400" dirty="0" err="1">
                <a:latin typeface="Calibri" panose="020F0502020204030204" pitchFamily="34" charset="0"/>
              </a:rPr>
              <a:t>i</a:t>
            </a:r>
            <a:r>
              <a:rPr lang="pl-PL" sz="1400" dirty="0">
                <a:latin typeface="Calibri" panose="020F0502020204030204" pitchFamily="34" charset="0"/>
              </a:rPr>
              <a:t> II st.;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Zatwierdzono </a:t>
            </a:r>
            <a:r>
              <a:rPr lang="pl-PL" sz="1400" b="1" dirty="0">
                <a:latin typeface="Calibri" panose="020F0502020204030204" pitchFamily="34" charset="0"/>
              </a:rPr>
              <a:t>propozycję tematów prac magisterskich </a:t>
            </a:r>
            <a:r>
              <a:rPr lang="pl-PL" sz="1400" dirty="0">
                <a:latin typeface="Calibri" panose="020F0502020204030204" pitchFamily="34" charset="0"/>
              </a:rPr>
              <a:t>na rok akademicki 2017/2018;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Zapoznano </a:t>
            </a:r>
            <a:r>
              <a:rPr lang="pl-PL" sz="1400" dirty="0">
                <a:latin typeface="Calibri" panose="020F0502020204030204" pitchFamily="34" charset="0"/>
              </a:rPr>
              <a:t>się z protokołami </a:t>
            </a:r>
            <a:r>
              <a:rPr lang="pl-PL" sz="1400" b="1" dirty="0">
                <a:latin typeface="Calibri" panose="020F0502020204030204" pitchFamily="34" charset="0"/>
              </a:rPr>
              <a:t>oceny zajęć przez studenta </a:t>
            </a:r>
            <a:r>
              <a:rPr lang="pl-PL" sz="1400" dirty="0">
                <a:latin typeface="Calibri" panose="020F0502020204030204" pitchFamily="34" charset="0"/>
              </a:rPr>
              <a:t>w roku akademickim 2016/2017 </a:t>
            </a:r>
            <a:endParaRPr lang="pl-PL" sz="1400" dirty="0" smtClean="0">
              <a:latin typeface="Calibri" panose="020F0502020204030204" pitchFamily="34" charset="0"/>
            </a:endParaRP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Ustosunkowano </a:t>
            </a:r>
            <a:r>
              <a:rPr lang="pl-PL" sz="1400" dirty="0">
                <a:latin typeface="Calibri" panose="020F0502020204030204" pitchFamily="34" charset="0"/>
              </a:rPr>
              <a:t>się do propozycji nawiązania </a:t>
            </a:r>
            <a:r>
              <a:rPr lang="pl-PL" sz="1400" b="1" dirty="0">
                <a:latin typeface="Calibri" panose="020F0502020204030204" pitchFamily="34" charset="0"/>
              </a:rPr>
              <a:t>współpracy w ramach programu ERASMUS z ALANYA HEP UNIVERSITY (Turcja</a:t>
            </a:r>
            <a:r>
              <a:rPr lang="pl-PL" sz="1400" dirty="0">
                <a:latin typeface="Calibri" panose="020F0502020204030204" pitchFamily="34" charset="0"/>
              </a:rPr>
              <a:t>);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b="1" dirty="0" smtClean="0">
                <a:latin typeface="Calibri" panose="020F0502020204030204" pitchFamily="34" charset="0"/>
              </a:rPr>
              <a:t>Zweryfikowano </a:t>
            </a:r>
            <a:r>
              <a:rPr lang="pl-PL" sz="1400" b="1" dirty="0">
                <a:latin typeface="Calibri" panose="020F0502020204030204" pitchFamily="34" charset="0"/>
              </a:rPr>
              <a:t>sylabusy </a:t>
            </a:r>
            <a:r>
              <a:rPr lang="pl-PL" sz="1400" dirty="0">
                <a:latin typeface="Calibri" panose="020F0502020204030204" pitchFamily="34" charset="0"/>
              </a:rPr>
              <a:t>i realizowane efekty kierunkowe przez poszczególne przedmioty;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Przygotowano </a:t>
            </a:r>
            <a:r>
              <a:rPr lang="pl-PL" sz="1400" b="1" dirty="0">
                <a:latin typeface="Calibri" panose="020F0502020204030204" pitchFamily="34" charset="0"/>
              </a:rPr>
              <a:t>projekt zmian w procedurze dotyczącej standardów i wymogów formalnych prac licencjackich </a:t>
            </a:r>
            <a:r>
              <a:rPr lang="pl-PL" sz="1400" dirty="0">
                <a:latin typeface="Calibri" panose="020F0502020204030204" pitchFamily="34" charset="0"/>
              </a:rPr>
              <a:t>na kierunku </a:t>
            </a:r>
            <a:r>
              <a:rPr lang="pl-PL" sz="1400" i="1" dirty="0">
                <a:latin typeface="Calibri" panose="020F0502020204030204" pitchFamily="34" charset="0"/>
              </a:rPr>
              <a:t>turystyka i rekreacja</a:t>
            </a:r>
            <a:r>
              <a:rPr lang="pl-PL" sz="1400" dirty="0">
                <a:latin typeface="Calibri" panose="020F0502020204030204" pitchFamily="34" charset="0"/>
              </a:rPr>
              <a:t>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Zaopiniowano </a:t>
            </a:r>
            <a:r>
              <a:rPr lang="pl-PL" sz="1400" b="1" dirty="0">
                <a:latin typeface="Calibri" panose="020F0502020204030204" pitchFamily="34" charset="0"/>
              </a:rPr>
              <a:t>propozycję zmian do zasad przyjmowania na I rok studiów laureatów i finalistów </a:t>
            </a:r>
            <a:r>
              <a:rPr lang="pl-PL" sz="1400" dirty="0">
                <a:latin typeface="Calibri" panose="020F0502020204030204" pitchFamily="34" charset="0"/>
              </a:rPr>
              <a:t>olimpiad i konkursów stopnia centralnego;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Przeprowadzono </a:t>
            </a:r>
            <a:r>
              <a:rPr lang="pl-PL" sz="1400" b="1" dirty="0">
                <a:latin typeface="Calibri" panose="020F0502020204030204" pitchFamily="34" charset="0"/>
              </a:rPr>
              <a:t>weryfikację kompetencji </a:t>
            </a:r>
            <a:r>
              <a:rPr lang="pl-PL" sz="1400" dirty="0">
                <a:latin typeface="Calibri" panose="020F0502020204030204" pitchFamily="34" charset="0"/>
              </a:rPr>
              <a:t>do prowadzenia zajęć dydaktycznych na studiach I </a:t>
            </a:r>
            <a:r>
              <a:rPr lang="pl-PL" sz="1400" dirty="0" err="1">
                <a:latin typeface="Calibri" panose="020F0502020204030204" pitchFamily="34" charset="0"/>
              </a:rPr>
              <a:t>i</a:t>
            </a:r>
            <a:r>
              <a:rPr lang="pl-PL" sz="1400" dirty="0">
                <a:latin typeface="Calibri" panose="020F0502020204030204" pitchFamily="34" charset="0"/>
              </a:rPr>
              <a:t> II stopnia;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Podjęto </a:t>
            </a:r>
            <a:r>
              <a:rPr lang="pl-PL" sz="1400" dirty="0">
                <a:latin typeface="Calibri" panose="020F0502020204030204" pitchFamily="34" charset="0"/>
              </a:rPr>
              <a:t>prace </a:t>
            </a:r>
            <a:r>
              <a:rPr lang="pl-PL" sz="1400" b="1" dirty="0">
                <a:latin typeface="Calibri" panose="020F0502020204030204" pitchFamily="34" charset="0"/>
              </a:rPr>
              <a:t>nad raportem samooceny </a:t>
            </a:r>
            <a:r>
              <a:rPr lang="pl-PL" sz="1400" dirty="0">
                <a:latin typeface="Calibri" panose="020F0502020204030204" pitchFamily="34" charset="0"/>
              </a:rPr>
              <a:t>na potrzeby akredytacji (oceny programowej) kierunku </a:t>
            </a:r>
            <a:r>
              <a:rPr lang="pl-PL" sz="1400" i="1" dirty="0">
                <a:latin typeface="Calibri" panose="020F0502020204030204" pitchFamily="34" charset="0"/>
              </a:rPr>
              <a:t>turystyka i rekreacja</a:t>
            </a:r>
            <a:r>
              <a:rPr lang="pl-PL" sz="1400" dirty="0">
                <a:latin typeface="Calibri" panose="020F0502020204030204" pitchFamily="34" charset="0"/>
              </a:rPr>
              <a:t>; </a:t>
            </a:r>
          </a:p>
          <a:p>
            <a:pPr marL="171450" indent="-1714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</a:rPr>
              <a:t>Podjęto </a:t>
            </a:r>
            <a:r>
              <a:rPr lang="pl-PL" sz="1400" dirty="0">
                <a:latin typeface="Calibri" panose="020F0502020204030204" pitchFamily="34" charset="0"/>
              </a:rPr>
              <a:t>prace nad </a:t>
            </a:r>
            <a:r>
              <a:rPr lang="pl-PL" sz="1400" b="1" dirty="0">
                <a:latin typeface="Calibri" panose="020F0502020204030204" pitchFamily="34" charset="0"/>
              </a:rPr>
              <a:t>wdrożeniem zaleceń komisji akredytacyjnej</a:t>
            </a:r>
            <a:r>
              <a:rPr lang="pl-PL" sz="1400" dirty="0">
                <a:latin typeface="Calibri" panose="020F0502020204030204" pitchFamily="34" charset="0"/>
              </a:rPr>
              <a:t>. </a:t>
            </a:r>
            <a:endParaRPr lang="pl-PL" sz="1400" b="1" dirty="0"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TURYSTYKA I REKREACJA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5602" name="Rectangle 23"/>
          <p:cNvSpPr>
            <a:spLocks noChangeArrowheads="1"/>
          </p:cNvSpPr>
          <p:nvPr/>
        </p:nvSpPr>
        <p:spPr bwMode="auto">
          <a:xfrm>
            <a:off x="684213" y="3924300"/>
            <a:ext cx="6551612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2800" b="1" dirty="0">
                <a:latin typeface="Calibri" pitchFamily="34" charset="0"/>
              </a:rPr>
              <a:t>OCHRONA ŚRODOWISKA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50136" y="3295630"/>
            <a:ext cx="6624736" cy="523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800" b="1" dirty="0">
                <a:latin typeface="Calibri" pitchFamily="34" charset="0"/>
              </a:rPr>
              <a:t>GOSPODAROWANIE </a:t>
            </a:r>
            <a:r>
              <a:rPr lang="pl-PL" sz="2800" b="1" dirty="0" smtClean="0">
                <a:latin typeface="Calibri" pitchFamily="34" charset="0"/>
              </a:rPr>
              <a:t>ZASOBAMI WODNYMI</a:t>
            </a:r>
            <a:endParaRPr lang="pl-PL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05880" y="227687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b="1" dirty="0">
                <a:latin typeface="Calibri" panose="020F0502020204030204" pitchFamily="34" charset="0"/>
              </a:rPr>
              <a:t>Promocja kierunku </a:t>
            </a:r>
            <a:r>
              <a:rPr lang="pl-PL" sz="1800" b="1" dirty="0" smtClean="0">
                <a:latin typeface="Calibri" panose="020F0502020204030204" pitchFamily="34" charset="0"/>
              </a:rPr>
              <a:t>GZW </a:t>
            </a:r>
            <a:r>
              <a:rPr lang="pl-PL" sz="1800" dirty="0">
                <a:latin typeface="Calibri" panose="020F0502020204030204" pitchFamily="34" charset="0"/>
              </a:rPr>
              <a:t>(nawiązanie kontaktu i z </a:t>
            </a:r>
            <a:r>
              <a:rPr lang="pl-PL" sz="1800" dirty="0" smtClean="0">
                <a:latin typeface="Calibri" panose="020F0502020204030204" pitchFamily="34" charset="0"/>
              </a:rPr>
              <a:t>Zespołem </a:t>
            </a:r>
            <a:r>
              <a:rPr lang="pl-PL" sz="1800" dirty="0">
                <a:latin typeface="Calibri" panose="020F0502020204030204" pitchFamily="34" charset="0"/>
              </a:rPr>
              <a:t>Szkół Chemicznych i Ogólnokształcących im. J. Śniadeckiego w Olsztynie.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Przeprowadzono </a:t>
            </a:r>
            <a:r>
              <a:rPr lang="pl-PL" sz="1800" b="1" dirty="0">
                <a:latin typeface="Calibri" panose="020F0502020204030204" pitchFamily="34" charset="0"/>
              </a:rPr>
              <a:t>analizę kompetencji pracowników </a:t>
            </a:r>
            <a:r>
              <a:rPr lang="pl-PL" sz="1800" dirty="0">
                <a:latin typeface="Calibri" panose="020F0502020204030204" pitchFamily="34" charset="0"/>
              </a:rPr>
              <a:t>prowadzących przedmioty na kierunkach Gospodarowanie Zasobami Wodnymi i Ochrona Środowiska.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Sformułowano </a:t>
            </a:r>
            <a:r>
              <a:rPr lang="pl-PL" sz="1800" b="1" dirty="0">
                <a:latin typeface="Calibri" panose="020F0502020204030204" pitchFamily="34" charset="0"/>
              </a:rPr>
              <a:t>pytania dyplomowe </a:t>
            </a:r>
            <a:r>
              <a:rPr lang="pl-PL" sz="1800" dirty="0">
                <a:latin typeface="Calibri" panose="020F0502020204030204" pitchFamily="34" charset="0"/>
              </a:rPr>
              <a:t>egzaminacyjne na kierunku GZW i zweryfikowano pytania na egzamin magisterski na kierunku Ochrona Środowiska.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Utworzono listę </a:t>
            </a:r>
            <a:r>
              <a:rPr lang="pl-PL" sz="1800" b="1" dirty="0">
                <a:latin typeface="Calibri" panose="020F0502020204030204" pitchFamily="34" charset="0"/>
              </a:rPr>
              <a:t>tematów prac dyplomowych </a:t>
            </a:r>
            <a:r>
              <a:rPr lang="pl-PL" sz="1800" dirty="0">
                <a:latin typeface="Calibri" panose="020F0502020204030204" pitchFamily="34" charset="0"/>
              </a:rPr>
              <a:t>na kierunku GZW i zweryfikowano listę tematów prac magisterskich ma kierunku Ochrona Środowiska.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b="1" dirty="0">
                <a:latin typeface="Calibri" panose="020F0502020204030204" pitchFamily="34" charset="0"/>
              </a:rPr>
              <a:t>Analiza programów studiów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b="1" dirty="0">
                <a:latin typeface="Calibri" panose="020F0502020204030204" pitchFamily="34" charset="0"/>
              </a:rPr>
              <a:t>Zmiana </a:t>
            </a:r>
            <a:r>
              <a:rPr lang="pl-PL" sz="1800" b="1" dirty="0" smtClean="0">
                <a:latin typeface="Calibri" panose="020F0502020204030204" pitchFamily="34" charset="0"/>
              </a:rPr>
              <a:t>koordynatorów </a:t>
            </a:r>
            <a:r>
              <a:rPr lang="pl-PL" sz="1800" b="1" dirty="0">
                <a:latin typeface="Calibri" panose="020F0502020204030204" pitchFamily="34" charset="0"/>
              </a:rPr>
              <a:t>przedmiotów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188640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 smtClean="0">
                <a:latin typeface="Calibri" pitchFamily="34" charset="0"/>
              </a:rPr>
              <a:t>OCHRONA ŚRODOWISKA </a:t>
            </a:r>
          </a:p>
          <a:p>
            <a:pPr algn="ctr"/>
            <a:r>
              <a:rPr lang="pl-PL" b="1" dirty="0" smtClean="0">
                <a:latin typeface="Calibri" pitchFamily="34" charset="0"/>
              </a:rPr>
              <a:t>GOSPODAROWANIE ZASOBAMI WODNYMI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3794" name="Rectangle 23"/>
          <p:cNvSpPr>
            <a:spLocks noChangeArrowheads="1"/>
          </p:cNvSpPr>
          <p:nvPr/>
        </p:nvSpPr>
        <p:spPr bwMode="auto">
          <a:xfrm>
            <a:off x="684213" y="3503613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ERASMUS+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ERASMUS+</a:t>
            </a:r>
            <a:endParaRPr lang="pl-PL" sz="24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pole tekstowe 4"/>
          <p:cNvSpPr txBox="1">
            <a:spLocks noChangeArrowheads="1"/>
          </p:cNvSpPr>
          <p:nvPr/>
        </p:nvSpPr>
        <p:spPr bwMode="auto">
          <a:xfrm>
            <a:off x="251520" y="1916832"/>
            <a:ext cx="86781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itchFamily="34" charset="0"/>
              </a:rPr>
              <a:t>Informowanie o możliwości wyjazdów nauczycieli akademickich do zagranicznych uczelni partnerskich w celach dydaktycznych	</a:t>
            </a:r>
          </a:p>
          <a:p>
            <a:pPr marL="285750" indent="-285750" eaLnBrk="0" hangingPunct="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itchFamily="34" charset="0"/>
              </a:rPr>
              <a:t>Aktualizacja informacji o programie Erasmus+ na wydziałowej stronie internetowej</a:t>
            </a:r>
          </a:p>
          <a:p>
            <a:pPr marL="285750" indent="-285750" eaLnBrk="0" hangingPunct="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itchFamily="34" charset="0"/>
              </a:rPr>
              <a:t>Nawiązanie umów dwustronnych z uczelniami partnerskimi</a:t>
            </a:r>
          </a:p>
          <a:p>
            <a:pPr marL="285750" indent="-285750" eaLnBrk="0" hangingPunct="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itchFamily="34" charset="0"/>
              </a:rPr>
              <a:t>Spotkania ze studentami OŚ, IŚ, Ryb i </a:t>
            </a:r>
            <a:r>
              <a:rPr lang="pl-PL" sz="1800" dirty="0" err="1">
                <a:latin typeface="Calibri" pitchFamily="34" charset="0"/>
              </a:rPr>
              <a:t>TiR</a:t>
            </a:r>
            <a:r>
              <a:rPr lang="pl-PL" sz="1800" dirty="0">
                <a:latin typeface="Calibri" pitchFamily="34" charset="0"/>
              </a:rPr>
              <a:t> informujące o możliwościach i warunkach studiowania za granicą w ramach programu Erasmus+</a:t>
            </a:r>
          </a:p>
          <a:p>
            <a:pPr marL="285750" indent="-285750" eaLnBrk="0" hangingPunct="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itchFamily="34" charset="0"/>
              </a:rPr>
              <a:t>Rekrutacja wydziałowa studentów na wyjazdy na studia i praktyki w roku akademickim 2018/2019; pomoc wyjeżdżającym studentom w przygotowywaniu dokumentów aplikacyjnych; kontakt z uczelniami partnerskimi w celu ustalenia programu zajęć; wysyłanie dokumentów aplikacyjnych do uczelni partnerskich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8596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ERASMUS+</a:t>
            </a:r>
            <a:endParaRPr lang="pl-PL" sz="24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9552" y="2109470"/>
            <a:ext cx="79208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150000"/>
              </a:lnSpc>
            </a:pPr>
            <a:r>
              <a:rPr lang="pl-PL" sz="1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Podsumowanie mobilności nauczycieli akademickich:</a:t>
            </a:r>
            <a:endParaRPr lang="pl-PL" sz="1800" dirty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eaLnBrk="0" hangingPunct="0"/>
            <a:r>
              <a:rPr lang="pl-PL" sz="1800" dirty="0" smtClean="0">
                <a:latin typeface="Calibri" panose="020F0502020204030204" pitchFamily="34" charset="0"/>
              </a:rPr>
              <a:t>-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 smtClean="0">
                <a:latin typeface="Calibri" panose="020F0502020204030204" pitchFamily="34" charset="0"/>
              </a:rPr>
              <a:t>przy</a:t>
            </a:r>
            <a:r>
              <a:rPr lang="en-US" sz="1800" dirty="0" err="1" smtClean="0">
                <a:latin typeface="Calibri" pitchFamily="34" charset="0"/>
              </a:rPr>
              <a:t>jazd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pl-PL" sz="1800" dirty="0" smtClean="0">
                <a:latin typeface="Calibri" pitchFamily="34" charset="0"/>
              </a:rPr>
              <a:t>2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nauczyciel</a:t>
            </a:r>
            <a:r>
              <a:rPr lang="pl-PL" sz="1800" dirty="0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(OŚ) do University of Applied Sciences (Offenburg, </a:t>
            </a:r>
            <a:r>
              <a:rPr lang="en-US" sz="1800" dirty="0" err="1">
                <a:latin typeface="Calibri" pitchFamily="34" charset="0"/>
              </a:rPr>
              <a:t>Niemcy</a:t>
            </a:r>
            <a:r>
              <a:rPr lang="en-US" sz="1800" dirty="0">
                <a:latin typeface="Calibri" pitchFamily="34" charset="0"/>
              </a:rPr>
              <a:t>) 	</a:t>
            </a:r>
            <a:endParaRPr lang="pl-PL" sz="1800" dirty="0">
              <a:solidFill>
                <a:srgbClr val="000000"/>
              </a:solidFill>
              <a:latin typeface="Calibri" pitchFamily="34" charset="0"/>
            </a:endParaRPr>
          </a:p>
          <a:p>
            <a:pPr marL="457200" indent="-457200" eaLnBrk="0" hangingPunct="0">
              <a:lnSpc>
                <a:spcPct val="150000"/>
              </a:lnSpc>
            </a:pPr>
            <a:r>
              <a:rPr lang="pl-PL" sz="18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Podsumowanie </a:t>
            </a:r>
            <a:r>
              <a:rPr lang="pl-PL" sz="1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mobilności studentów:</a:t>
            </a:r>
            <a:endParaRPr lang="pl-PL" sz="1800" dirty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eaLnBrk="0" hangingPunct="0"/>
            <a:r>
              <a:rPr lang="pl-PL" sz="1800" dirty="0" smtClean="0">
                <a:latin typeface="Calibri" pitchFamily="34" charset="0"/>
              </a:rPr>
              <a:t>- wyjazdy </a:t>
            </a:r>
            <a:r>
              <a:rPr lang="pl-PL" sz="1800" dirty="0">
                <a:latin typeface="Calibri" pitchFamily="34" charset="0"/>
              </a:rPr>
              <a:t>na studia: </a:t>
            </a:r>
            <a:r>
              <a:rPr lang="pl-PL" sz="1800" dirty="0" smtClean="0">
                <a:latin typeface="Calibri" pitchFamily="34" charset="0"/>
              </a:rPr>
              <a:t>5 </a:t>
            </a:r>
            <a:r>
              <a:rPr lang="pl-PL" sz="1800" dirty="0">
                <a:latin typeface="Calibri" pitchFamily="34" charset="0"/>
              </a:rPr>
              <a:t>studentów (OŚ), </a:t>
            </a:r>
            <a:r>
              <a:rPr lang="pl-PL" sz="1800" dirty="0" smtClean="0">
                <a:latin typeface="Calibri" pitchFamily="34" charset="0"/>
              </a:rPr>
              <a:t>4 </a:t>
            </a:r>
            <a:r>
              <a:rPr lang="pl-PL" sz="1800" dirty="0">
                <a:latin typeface="Calibri" pitchFamily="34" charset="0"/>
              </a:rPr>
              <a:t>studentów (</a:t>
            </a:r>
            <a:r>
              <a:rPr lang="pl-PL" sz="1800" dirty="0" err="1">
                <a:latin typeface="Calibri" pitchFamily="34" charset="0"/>
              </a:rPr>
              <a:t>TiR</a:t>
            </a:r>
            <a:r>
              <a:rPr lang="pl-PL" sz="1800" dirty="0">
                <a:latin typeface="Calibri" pitchFamily="34" charset="0"/>
              </a:rPr>
              <a:t>), </a:t>
            </a:r>
            <a:r>
              <a:rPr lang="pl-PL" sz="1800" dirty="0" smtClean="0">
                <a:latin typeface="Calibri" pitchFamily="34" charset="0"/>
              </a:rPr>
              <a:t>1 student (IŚ)</a:t>
            </a:r>
            <a:endParaRPr lang="pl-PL" sz="1800" dirty="0">
              <a:latin typeface="Calibri" pitchFamily="34" charset="0"/>
            </a:endParaRPr>
          </a:p>
          <a:p>
            <a:pPr marL="457200" indent="-457200" eaLnBrk="0" hangingPunct="0"/>
            <a:r>
              <a:rPr lang="pl-PL" sz="1800" dirty="0">
                <a:latin typeface="Calibri" pitchFamily="34" charset="0"/>
              </a:rPr>
              <a:t>- wyjazdy na praktyki: </a:t>
            </a:r>
            <a:r>
              <a:rPr lang="pl-PL" sz="1800" dirty="0" smtClean="0">
                <a:latin typeface="Calibri" pitchFamily="34" charset="0"/>
              </a:rPr>
              <a:t>1 student </a:t>
            </a:r>
            <a:r>
              <a:rPr lang="pl-PL" sz="1800" dirty="0">
                <a:latin typeface="Calibri" pitchFamily="34" charset="0"/>
              </a:rPr>
              <a:t>(</a:t>
            </a:r>
            <a:r>
              <a:rPr lang="pl-PL" sz="1800" dirty="0" smtClean="0">
                <a:latin typeface="Calibri" pitchFamily="34" charset="0"/>
              </a:rPr>
              <a:t>OŚ) </a:t>
            </a:r>
            <a:endParaRPr lang="pl-PL" sz="1800" dirty="0">
              <a:latin typeface="Calibri" pitchFamily="34" charset="0"/>
            </a:endParaRPr>
          </a:p>
          <a:p>
            <a:pPr marL="457200" indent="-457200" eaLnBrk="0" hangingPunct="0"/>
            <a:r>
              <a:rPr lang="pl-PL" sz="1800" dirty="0">
                <a:latin typeface="Calibri" pitchFamily="34" charset="0"/>
              </a:rPr>
              <a:t>- przyjazdy na studia: </a:t>
            </a:r>
            <a:r>
              <a:rPr lang="pl-PL" sz="1800" dirty="0" smtClean="0">
                <a:latin typeface="Calibri" pitchFamily="34" charset="0"/>
              </a:rPr>
              <a:t>14 </a:t>
            </a:r>
            <a:r>
              <a:rPr lang="pl-PL" sz="1800" dirty="0">
                <a:latin typeface="Calibri" pitchFamily="34" charset="0"/>
              </a:rPr>
              <a:t>studentów (OŚ), </a:t>
            </a:r>
            <a:r>
              <a:rPr lang="pl-PL" sz="1800" dirty="0" smtClean="0">
                <a:latin typeface="Calibri" pitchFamily="34" charset="0"/>
              </a:rPr>
              <a:t>3 studentów </a:t>
            </a:r>
            <a:r>
              <a:rPr lang="pl-PL" sz="1800" dirty="0">
                <a:latin typeface="Calibri" pitchFamily="34" charset="0"/>
              </a:rPr>
              <a:t>(</a:t>
            </a:r>
            <a:r>
              <a:rPr lang="pl-PL" sz="1800" dirty="0" err="1">
                <a:latin typeface="Calibri" pitchFamily="34" charset="0"/>
              </a:rPr>
              <a:t>TiR</a:t>
            </a:r>
            <a:r>
              <a:rPr lang="pl-PL" sz="1800" dirty="0">
                <a:latin typeface="Calibri" pitchFamily="34" charset="0"/>
              </a:rPr>
              <a:t>), </a:t>
            </a:r>
          </a:p>
          <a:p>
            <a:pPr marL="457200" indent="-457200" eaLnBrk="0" hangingPunct="0"/>
            <a:r>
              <a:rPr lang="pl-PL" sz="1800" dirty="0">
                <a:latin typeface="Calibri" pitchFamily="34" charset="0"/>
              </a:rPr>
              <a:t>- przyjazdy na praktyki: </a:t>
            </a:r>
            <a:r>
              <a:rPr lang="pl-PL" sz="1800" dirty="0" smtClean="0">
                <a:latin typeface="Calibri" pitchFamily="34" charset="0"/>
              </a:rPr>
              <a:t>1 </a:t>
            </a:r>
            <a:r>
              <a:rPr lang="pl-PL" sz="1800" dirty="0">
                <a:latin typeface="Calibri" pitchFamily="34" charset="0"/>
              </a:rPr>
              <a:t>studentów (OŚ), </a:t>
            </a:r>
            <a:r>
              <a:rPr lang="pl-PL" sz="1800" dirty="0" smtClean="0">
                <a:latin typeface="Calibri" pitchFamily="34" charset="0"/>
              </a:rPr>
              <a:t>5 studentów (IŚ) </a:t>
            </a:r>
            <a:r>
              <a:rPr lang="pl-PL" sz="1800" b="1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549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6866" name="Rectangle 23"/>
          <p:cNvSpPr>
            <a:spLocks noChangeArrowheads="1"/>
          </p:cNvSpPr>
          <p:nvPr/>
        </p:nvSpPr>
        <p:spPr bwMode="auto">
          <a:xfrm>
            <a:off x="684213" y="3205163"/>
            <a:ext cx="6408737" cy="1323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STUDENCI NIEPEŁNOSPRAWNI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2" y="548680"/>
            <a:ext cx="7991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 smtClean="0">
                <a:latin typeface="Calibri" pitchFamily="34" charset="0"/>
              </a:rPr>
              <a:t>WYDZIAŁOWY PEŁNOMOCNIK DS. STUDENTÓW NIEPEŁNOSPRAWNYCH</a:t>
            </a:r>
            <a:endParaRPr lang="pl-PL" b="1" dirty="0">
              <a:latin typeface="Calibri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48107" y="2348880"/>
            <a:ext cx="86723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Udział </a:t>
            </a:r>
            <a:r>
              <a:rPr lang="pl-PL" sz="1800" dirty="0">
                <a:latin typeface="Calibri" panose="020F0502020204030204" pitchFamily="34" charset="0"/>
              </a:rPr>
              <a:t>w cyklicznym spotkaniu integracyjnym studentów niepełnosprawnych, opiekunów i pracowników Biura ds. Osób Niepełnosprawnych „Poznaj z nami Kortowo</a:t>
            </a:r>
            <a:r>
              <a:rPr lang="pl-PL" sz="1800" dirty="0" smtClean="0">
                <a:latin typeface="Calibri" panose="020F0502020204030204" pitchFamily="34" charset="0"/>
              </a:rPr>
              <a:t>”.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przygotowanie materiałów informacyjnych dla studentów niepełnosprawnych I roku kierunków studiów realizowanych na Wydziale Nauk o Środowisku.  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I </a:t>
            </a:r>
            <a:r>
              <a:rPr lang="pl-PL" sz="1800" dirty="0">
                <a:latin typeface="Calibri" panose="020F0502020204030204" pitchFamily="34" charset="0"/>
              </a:rPr>
              <a:t>Akademickie Forum Osób z </a:t>
            </a:r>
            <a:r>
              <a:rPr lang="pl-PL" sz="1800" dirty="0" smtClean="0">
                <a:latin typeface="Calibri" panose="020F0502020204030204" pitchFamily="34" charset="0"/>
              </a:rPr>
              <a:t>Niepełnosprawnościami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Kurs Języka Migowego PJM – UWM w Olsztynie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Prace </a:t>
            </a:r>
            <a:r>
              <a:rPr lang="pl-PL" sz="1800" dirty="0">
                <a:latin typeface="Calibri" panose="020F0502020204030204" pitchFamily="34" charset="0"/>
              </a:rPr>
              <a:t>organizacyjne dot. udziału studentów z niepełnosprawnością w Juwenaliach Olsztyńskich </a:t>
            </a:r>
            <a:r>
              <a:rPr lang="pl-PL" sz="1800" dirty="0" err="1">
                <a:latin typeface="Calibri" panose="020F0502020204030204" pitchFamily="34" charset="0"/>
              </a:rPr>
              <a:t>Kortowiada</a:t>
            </a:r>
            <a:r>
              <a:rPr lang="pl-PL" sz="1800" dirty="0">
                <a:latin typeface="Calibri" panose="020F0502020204030204" pitchFamily="34" charset="0"/>
              </a:rPr>
              <a:t> 2018.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Warsztaty </a:t>
            </a:r>
            <a:r>
              <a:rPr lang="pl-PL" sz="1800" dirty="0">
                <a:latin typeface="Calibri" panose="020F0502020204030204" pitchFamily="34" charset="0"/>
              </a:rPr>
              <a:t>edukacyjne w Specjalnym Ośrodku Szkolno-Wychowawczym w Szymanowie – metodyka pracy z młodzieżą niepełnosprawną umysłowo. 08-06-2018r. Warsztaty dla studentów III roku kierunku turystyka i rekreacja, w ramach przedmiotu „turystyka i rekreacja osób starszych i niepełnosprawnych</a:t>
            </a:r>
            <a:r>
              <a:rPr lang="pl-PL" sz="1800" dirty="0" smtClean="0">
                <a:latin typeface="Calibri" panose="020F0502020204030204" pitchFamily="34" charset="0"/>
              </a:rPr>
              <a:t>”.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konsultacje semestralne z pracownikami Biura ds. Studentów Niepełnosprawnych. </a:t>
            </a:r>
            <a:endParaRPr lang="pl-PL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404813"/>
            <a:ext cx="6300788" cy="1262062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>Harmonogramy prac </a:t>
            </a:r>
            <a:br>
              <a:rPr lang="pl-PL" sz="2400" b="1" dirty="0" smtClean="0">
                <a:latin typeface="Calibri" pitchFamily="34" charset="0"/>
              </a:rPr>
            </a:br>
            <a:r>
              <a:rPr lang="pl-PL" sz="2400" b="1" dirty="0" smtClean="0">
                <a:latin typeface="Calibri" pitchFamily="34" charset="0"/>
              </a:rPr>
              <a:t>na rok akademicki 2016-2017</a:t>
            </a:r>
          </a:p>
        </p:txBody>
      </p:sp>
      <p:sp>
        <p:nvSpPr>
          <p:cNvPr id="19458" name="Rectangle 23"/>
          <p:cNvSpPr>
            <a:spLocks noChangeArrowheads="1"/>
          </p:cNvSpPr>
          <p:nvPr/>
        </p:nvSpPr>
        <p:spPr bwMode="auto">
          <a:xfrm>
            <a:off x="611188" y="3435350"/>
            <a:ext cx="662463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35000"/>
              </a:spcBef>
            </a:pPr>
            <a:r>
              <a:rPr lang="pl-PL">
                <a:latin typeface="Calibri" pitchFamily="34" charset="0"/>
                <a:cs typeface="Times New Roman" pitchFamily="18" charset="0"/>
              </a:rPr>
              <a:t>Harmonogram prac Wydziałowego Systemu Zapewnienia Jakości Kształcenia</a:t>
            </a:r>
          </a:p>
          <a:p>
            <a:pPr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8914" name="Rectangle 23"/>
          <p:cNvSpPr>
            <a:spLocks noChangeArrowheads="1"/>
          </p:cNvSpPr>
          <p:nvPr/>
        </p:nvSpPr>
        <p:spPr bwMode="auto">
          <a:xfrm>
            <a:off x="684213" y="3263900"/>
            <a:ext cx="6408737" cy="1206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DZIĘKUJĘ ZA UWAGĘ</a:t>
            </a:r>
          </a:p>
          <a:p>
            <a:pPr algn="ctr"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4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2132856"/>
            <a:ext cx="7859216" cy="24052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35000"/>
              </a:spcBef>
              <a:buFontTx/>
              <a:buAutoNum type="arabicPeriod"/>
            </a:pP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</a:rPr>
              <a:t>Weryfikacja 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</a:rPr>
              <a:t>kompetencji nauczycieli akademickich prowadzących zajęcia w przedmiotach podstawowych i kierunkowych</a:t>
            </a:r>
          </a:p>
          <a:p>
            <a:pPr marL="457200" indent="-457200" algn="just">
              <a:spcBef>
                <a:spcPct val="35000"/>
              </a:spcBef>
              <a:buFontTx/>
              <a:buAutoNum type="arabicPeriod"/>
            </a:pP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</a:rPr>
              <a:t>Przegląd 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</a:rPr>
              <a:t>losowo wybranych prac dyplomowych pod kątem spełnia wymagań właściwych dla prac licencjackich/inżynierskich/magisterskich oraz zasadności ocen pracy dyplomowej, wystawionych przez opiekuna oraz </a:t>
            </a: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</a:rPr>
              <a:t>recenzenta</a:t>
            </a:r>
            <a:endParaRPr lang="pl-PL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421013" y="548680"/>
            <a:ext cx="1011713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r>
              <a:rPr lang="pl-PL" sz="2400" b="1" dirty="0" smtClean="0">
                <a:latin typeface="Calibri" pitchFamily="34" charset="0"/>
              </a:rPr>
              <a:t>Wydziałowy Zespół ds. Zapewnienia Jakości Kształcenia</a:t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404813"/>
            <a:ext cx="6300788" cy="1262062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>Harmonogramy prac </a:t>
            </a:r>
            <a:br>
              <a:rPr lang="pl-PL" sz="2400" b="1" dirty="0" smtClean="0">
                <a:latin typeface="Calibri" pitchFamily="34" charset="0"/>
              </a:rPr>
            </a:br>
            <a:r>
              <a:rPr lang="pl-PL" sz="2400" b="1" dirty="0" smtClean="0">
                <a:latin typeface="Calibri" pitchFamily="34" charset="0"/>
              </a:rPr>
              <a:t>na rok akademicki </a:t>
            </a:r>
            <a:r>
              <a:rPr lang="pl-PL" sz="2400" b="1" dirty="0" smtClean="0">
                <a:latin typeface="Calibri" pitchFamily="34" charset="0"/>
              </a:rPr>
              <a:t>2017-2018</a:t>
            </a:r>
            <a:endParaRPr lang="pl-PL" sz="2400" b="1" dirty="0" smtClean="0">
              <a:latin typeface="Calibri" pitchFamily="34" charset="0"/>
            </a:endParaRPr>
          </a:p>
        </p:txBody>
      </p:sp>
      <p:sp>
        <p:nvSpPr>
          <p:cNvPr id="19458" name="Rectangle 23"/>
          <p:cNvSpPr>
            <a:spLocks noChangeArrowheads="1"/>
          </p:cNvSpPr>
          <p:nvPr/>
        </p:nvSpPr>
        <p:spPr bwMode="auto">
          <a:xfrm>
            <a:off x="611188" y="3435350"/>
            <a:ext cx="662463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35000"/>
              </a:spcBef>
            </a:pPr>
            <a:r>
              <a:rPr lang="pl-PL">
                <a:latin typeface="Calibri" pitchFamily="34" charset="0"/>
                <a:cs typeface="Times New Roman" pitchFamily="18" charset="0"/>
              </a:rPr>
              <a:t>Harmonogram prac Wydziałowego Systemu Zapewnienia Jakości Kształcenia</a:t>
            </a:r>
          </a:p>
          <a:p>
            <a:pPr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421013" y="548680"/>
            <a:ext cx="1011713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r>
              <a:rPr lang="pl-PL" sz="2400" b="1" dirty="0" smtClean="0">
                <a:latin typeface="Calibri" pitchFamily="34" charset="0"/>
              </a:rPr>
              <a:t>Wydziałowy Zespół ds. Zapewnienia Jakości Kształcenia</a:t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>
              <a:latin typeface="Calibri" pitchFamily="34" charset="0"/>
            </a:endParaRP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559085"/>
              </p:ext>
            </p:extLst>
          </p:nvPr>
        </p:nvGraphicFramePr>
        <p:xfrm>
          <a:off x="713120" y="1628800"/>
          <a:ext cx="7848872" cy="4953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7488832"/>
              </a:tblGrid>
              <a:tr h="127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Lp.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Tematyka 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905" indent="-144145" algn="just"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Aplikacja </a:t>
                      </a: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Sylabus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4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Aktualizacja procedur </a:t>
                      </a: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wydziałowych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Weryfikacja zgodności pisania prac dyplomowych z wymaganiami właściwymi dla prac licencjackich/inżynierskich/magisterskich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Weryfikacja kompetencji nauczycieli akademickich prowadzących zajęcia w przedmiotach podstawowych i kierunkowych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Przegląd </a:t>
                      </a: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wybranych prac dyplomowych pod kątem spełnia wymagań właściwych dla prac inżynierskich/magisterskich oraz zasadności ocen pracy dyplomowej, wystawionych przez opiekuna oraz recenzenta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Przygotowanie do akredytacji kierunku inżynieria środowiska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Przygotowanie do akredytacji kierunku turystyka i rekreacja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4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Raport z autoewaluacji przedmiotów realizowanych w semestrze letnim roku akademickiego 2016-2017 (2016Z i 2016L).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  <a:tabLst>
                          <a:tab pos="201930" algn="l"/>
                        </a:tabLs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Raport „Weryfikacja efektów kształcenia przez studenta po zakończeniu studiów”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Raport z badania losów zawodowych absolwenta – studia z perspektywy absolwenta (po 6 miesiącach i po 3 latach)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Raport samooceny jednostki organizacyjnej (</a:t>
                      </a:r>
                      <a:r>
                        <a:rPr lang="pl-PL" sz="1400" b="1" dirty="0" err="1">
                          <a:effectLst/>
                          <a:latin typeface="Times New Roman"/>
                          <a:ea typeface="Times New Roman"/>
                        </a:rPr>
                        <a:t>WNoŚ</a:t>
                      </a: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) w obszarze dydaktyki za rok akademicki 2016-2017</a:t>
                      </a: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7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3" y="549275"/>
            <a:ext cx="820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badania opinii i ankietyzacji</a:t>
            </a:r>
          </a:p>
        </p:txBody>
      </p:sp>
      <p:sp>
        <p:nvSpPr>
          <p:cNvPr id="4" name="Symbol zastępczy tekstu 2"/>
          <p:cNvSpPr txBox="1">
            <a:spLocks/>
          </p:cNvSpPr>
          <p:nvPr/>
        </p:nvSpPr>
        <p:spPr bwMode="auto">
          <a:xfrm>
            <a:off x="429975" y="2204864"/>
            <a:ext cx="8207375" cy="3024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Na Wydziale Nauk o Środowisku w roku akademickim 2017/2018 przeprowadzono: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Ankietową ocenę zajęć na wszystkich kierunkach i stopniach kształcenia. 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Badania ankietowe Jakość realizacji zajęć dydaktycznych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Autoewaluację kształcenia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</a:rPr>
              <a:t>Weryfikacja efektów kształcenia przez studenta po zakończeniu studiów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indent="-342900" eaLnBrk="1" hangingPunct="1">
              <a:buFont typeface="Wingdings" pitchFamily="2" charset="2"/>
              <a:buAutoNum type="arabicPeriod"/>
            </a:pP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Wyniki ankietyzacji są opracowywane i zostaną przedstawione w formie protokołów zbiorczych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1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3554" name="Rectangle 23"/>
          <p:cNvSpPr>
            <a:spLocks noChangeArrowheads="1"/>
          </p:cNvSpPr>
          <p:nvPr/>
        </p:nvSpPr>
        <p:spPr bwMode="auto">
          <a:xfrm>
            <a:off x="1258888" y="3213100"/>
            <a:ext cx="5545137" cy="1206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RYBACTWO</a:t>
            </a:r>
          </a:p>
          <a:p>
            <a:pPr algn="ctr"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772744"/>
          </a:xfrm>
        </p:spPr>
        <p:txBody>
          <a:bodyPr/>
          <a:lstStyle/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weryfikacja tematów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prac inżynierskich i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magisterskich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działania promocyjne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(spotkaniach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z młodzieżą szkół średnich Warmii i Mazur m.in. w ramach XVIII „Giełdy pomysłów na życie” (14.03.2018 Łomża), Dni Otwartych UWM (Olsztyn, 6.04.2018); Dni UWM w Kętrzynie (11-13.04.2018), akcji „Dbajmy o bioróżnorodność” (Gdańsk/Gdynia 18.05.2018); poprzez strony internetowe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wybrane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portale społecznościowe, artykuły w czasopismach popularno-naukowych oraz współpracę z Mazurskim Parkiem Krajobrazowym, Iławskim Parkiem Krajobrazowym i Państwową Strażą Rybacką;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wypracowanie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stanowiska i przygotowanie niezbędnej dokumentacji odnośnie zainicjowania prac nad utworzeniem anglojęzycznych studiów pierwszego stopnia na kierunku rybactwo, począwszy od roku akademickiego 2019/2020 pod nazwą </a:t>
            </a:r>
            <a:r>
              <a:rPr lang="pl-PL" sz="14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„Applied </a:t>
            </a:r>
            <a:r>
              <a:rPr lang="pl-PL" sz="14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Ichthyology</a:t>
            </a:r>
            <a:r>
              <a:rPr lang="pl-PL" sz="14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”;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zmiany zasad przyjmowania laureatów i finalistów olimpiad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oraz konkursów stopnia centralnego na I rok studiów kierunku rybactwo;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analiza ankietyzacji przedmiotów </a:t>
            </a:r>
            <a:endParaRPr lang="pl-PL" sz="1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zaopiniowanie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możliwości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realizacji zajęć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w semestrze letnim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przez 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studentkę z Kazachstanu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Panią Maral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Zhaparova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</a:p>
          <a:p>
            <a:pPr lvl="0">
              <a:buClr>
                <a:schemeClr val="bg2">
                  <a:lumMod val="50000"/>
                </a:schemeClr>
              </a:buClr>
              <a:buSzPct val="150000"/>
            </a:pP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omówienie i zaopiniowanie zmian </a:t>
            </a: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wynikających z ankiet </a:t>
            </a:r>
            <a:r>
              <a:rPr lang="pl-PL" sz="1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autoewaluacyjnych</a:t>
            </a:r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dotyczących przedmiotów, praktyk oraz prac dyplomowych realizowanych na Wydziale Nauk o Środowisku UWM w Olsztynie, w tym wypracowanie stanowiska wobec propozycji zgłoszonych przez Pana prof. Andrzeja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Mamcarza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, odnośnie przedmiotów „Rybactwo jeziorowe i rzeczne” oraz „Akwarystyka słodkowodna”.</a:t>
            </a:r>
          </a:p>
          <a:p>
            <a:endParaRPr lang="pl-PL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404813"/>
            <a:ext cx="8353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RYBACTWO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7650" name="Rectangle 23"/>
          <p:cNvSpPr>
            <a:spLocks noChangeArrowheads="1"/>
          </p:cNvSpPr>
          <p:nvPr/>
        </p:nvSpPr>
        <p:spPr bwMode="auto">
          <a:xfrm>
            <a:off x="684213" y="3514725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INŻYNIERIA ŚRODOWISKA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1087</TotalTime>
  <Words>1083</Words>
  <Application>Microsoft Office PowerPoint</Application>
  <PresentationFormat>Pokaz na ekranie (4:3)</PresentationFormat>
  <Paragraphs>125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Apteka</vt:lpstr>
      <vt:lpstr>Wydział Nauk o Środowisku  </vt:lpstr>
      <vt:lpstr>Harmonogramy prac  na rok akademicki 2016-2017</vt:lpstr>
      <vt:lpstr>Prezentacja programu PowerPoint</vt:lpstr>
      <vt:lpstr>Harmonogramy prac  na rok akademicki 2017-2018</vt:lpstr>
      <vt:lpstr>Prezentacja programu PowerPoint</vt:lpstr>
      <vt:lpstr>Prezentacja programu PowerPoint</vt:lpstr>
      <vt:lpstr>Zespół ds. Zapewnienia Jakości Kształcenia  </vt:lpstr>
      <vt:lpstr>Prezentacja programu PowerPoint</vt:lpstr>
      <vt:lpstr>Zespół ds. Zapewnienia Jakości Kształcenia  </vt:lpstr>
      <vt:lpstr>Prezentacja programu PowerPoint</vt:lpstr>
      <vt:lpstr>Zespół ds. Zapewnienia Jakości Kształcenia  </vt:lpstr>
      <vt:lpstr>Prezentacja programu PowerPoint</vt:lpstr>
      <vt:lpstr>Zespół ds. Zapewnienia Jakości Kształcenia  </vt:lpstr>
      <vt:lpstr>Prezentacja programu PowerPoint</vt:lpstr>
      <vt:lpstr>Zespół ds. Zapewnienia Jakości Kształcenia  </vt:lpstr>
      <vt:lpstr>ERASMUS+</vt:lpstr>
      <vt:lpstr>ERASMUS+</vt:lpstr>
      <vt:lpstr>Zespół ds. Zapewnienia Jakości Kształcenia  </vt:lpstr>
      <vt:lpstr>Prezentacja programu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Propozycje zmian w procedurze badania jakości realizacji zajęć dydaktycznych zgłoszone przez Jednostki UWM w Olsztynie</dc:title>
  <dc:creator>a.stec</dc:creator>
  <cp:lastModifiedBy>Urszula Filipkowska</cp:lastModifiedBy>
  <cp:revision>134</cp:revision>
  <cp:lastPrinted>2018-10-18T17:39:18Z</cp:lastPrinted>
  <dcterms:created xsi:type="dcterms:W3CDTF">2017-03-27T06:47:01Z</dcterms:created>
  <dcterms:modified xsi:type="dcterms:W3CDTF">2018-10-18T17:43:36Z</dcterms:modified>
</cp:coreProperties>
</file>